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82AC8F-7EF9-E5A8-7ECD-933D091A95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D2198BC-1BBD-48D2-081B-F4E8DD90D0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9D6F8E-DB1C-3BA6-9AF1-E8BCC98E9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7EBEB-54EE-45A6-94A7-B83C8B5FD329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5DE9C26-C366-E612-C165-D14E01FED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86B393-04B3-C533-1248-FDA50D5F3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DF663-732D-4ECD-B5DB-4F5FB1E50C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108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54AC45-E2D9-D67D-F7FE-CCFFEB35B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3F4CF4A-7001-7E75-09ED-E53322CC88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1E70D3-28E4-4C06-A1C4-3D0168122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7EBEB-54EE-45A6-94A7-B83C8B5FD329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2CBBA5-8514-CA55-4CD9-D0E14B94F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A543FE-AD07-AC15-8AFE-5E2BE9BF9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DF663-732D-4ECD-B5DB-4F5FB1E50C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802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888D780-3F0C-9ECA-1E75-44B187CFC1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61A290F-8A2D-3012-F463-0C5C1DD21C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8EA70EB-EA65-4A99-8CC8-9389934E56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7EBEB-54EE-45A6-94A7-B83C8B5FD329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6D419F-27F5-D746-608B-DCBA4619B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71E3BE-2387-8FDB-4222-FBB32A868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DF663-732D-4ECD-B5DB-4F5FB1E50C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889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D6AC8D-BCB8-1A84-D645-02CF0AE1A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F04F99-8DDA-565A-229C-ED858C04B3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BC1A87C-4A6A-F98A-8EDE-BD0DDC6A0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7EBEB-54EE-45A6-94A7-B83C8B5FD329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6BBFC3-39A5-D623-E762-0B6C96D7C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3FA09AE-C3FD-E12C-2A98-31E4F990C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DF663-732D-4ECD-B5DB-4F5FB1E50C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426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10E7C5-A064-9747-E9EF-DC5A9609A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A426729-F61F-8EF5-BD0A-A08323CDCD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B989DB-39D7-02CE-1F7C-16075ADA0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7EBEB-54EE-45A6-94A7-B83C8B5FD329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B582F6-CC7E-5BDC-3504-5ABB4B479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A16963-F604-365B-6FF8-42C5BEC77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DF663-732D-4ECD-B5DB-4F5FB1E50C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388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2A086B-D873-3205-C208-A2F3548DF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D28AE8-9233-4CD6-1EDB-4AFACA62BB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F3B8AA2-D57E-2BF5-02A0-F96224FE35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39B44A6-1A1B-D0B4-B743-0814A556B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7EBEB-54EE-45A6-94A7-B83C8B5FD329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743403E-9494-DA43-CEFC-334C9869B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8FE7842-D17E-6FCA-89E2-AB634ED16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DF663-732D-4ECD-B5DB-4F5FB1E50C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218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5381C6-582F-3AC3-FB9A-93BB0657E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79510AD-5332-5A71-E271-D0BEE94E94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368BB06-F668-E7DA-D390-F2FE4426B6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1162824-1308-AB00-AA11-A31FD83607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2FA3173-8F9B-62EA-ED9C-CFA521E6EE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A0AF363-5230-12CF-3CF4-D27E580DC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7EBEB-54EE-45A6-94A7-B83C8B5FD329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349037B-0F14-22C5-B1EF-50B99E0E5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1C0AC78-37A7-C8D7-3709-80BC1C7C6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DF663-732D-4ECD-B5DB-4F5FB1E50C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647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BECC0A-2A1C-EE7B-188D-2BA22EE4C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F22AAED-CA56-B9B2-6602-22C8FB7FF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7EBEB-54EE-45A6-94A7-B83C8B5FD329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64D035A-CFE0-1C7B-FF3C-3CFD4F533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91747BB-D5CD-3855-0370-0D2002C91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DF663-732D-4ECD-B5DB-4F5FB1E50C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80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9C67AA4-0F2C-B05C-5376-62E508079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7EBEB-54EE-45A6-94A7-B83C8B5FD329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62A241F-9139-FFAD-E0B4-CD6AA61A9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9349600-3AFA-4BBC-325C-641337216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DF663-732D-4ECD-B5DB-4F5FB1E50C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734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995083-B66E-B5D8-BB90-BCDBE9E81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A65091-2CAF-09E4-EEFF-AAE5CF33E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41ABF55-6055-9014-CD58-60CAB2E577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E040C3D-7930-C584-32CA-6A829201B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7EBEB-54EE-45A6-94A7-B83C8B5FD329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A827B59-3B3C-0774-EA92-EDFA22D23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F936FC0-107E-C354-C320-6B095B697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DF663-732D-4ECD-B5DB-4F5FB1E50C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005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46C60E-B91F-C1CD-4757-4B22E0087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23D6D08-FFBD-D4AD-56CC-DA12BDC4C4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3A87940-D7A2-44D7-D59A-D5508FF307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BBBC1E-EE94-54D9-1BF0-71B8A6907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7EBEB-54EE-45A6-94A7-B83C8B5FD329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CB95A3D-28D4-C9D4-3264-3576D43EF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B481E13-869A-B1A8-2E9F-02EF041B3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DF663-732D-4ECD-B5DB-4F5FB1E50C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316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36000">
              <a:schemeClr val="accent1">
                <a:lumMod val="45000"/>
                <a:lumOff val="55000"/>
              </a:schemeClr>
            </a:gs>
            <a:gs pos="49000">
              <a:schemeClr val="accent1">
                <a:lumMod val="45000"/>
                <a:lumOff val="55000"/>
              </a:schemeClr>
            </a:gs>
            <a:gs pos="68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6A0C11-049E-756B-C204-73924F4DF1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58E908-0D81-5700-55FC-0CB5B68697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071992-70EB-BDCD-7571-831CAE8D7E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7EBEB-54EE-45A6-94A7-B83C8B5FD329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833665-86D0-089F-47E1-464C19B9EC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98CF4B-E63A-D0E4-8999-227A94F5C3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3DF663-732D-4ECD-B5DB-4F5FB1E50C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2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ru/photo/932810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7000"/>
            <a:lum/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91BB66EB-B7AD-DB66-5862-46A72902105A}"/>
              </a:ext>
            </a:extLst>
          </p:cNvPr>
          <p:cNvSpPr/>
          <p:nvPr/>
        </p:nvSpPr>
        <p:spPr>
          <a:xfrm>
            <a:off x="232610" y="212800"/>
            <a:ext cx="11726779" cy="5536156"/>
          </a:xfrm>
          <a:prstGeom prst="roundRect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360EFB-39DE-A01E-83A5-8F99BE89CD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4145" y="335140"/>
            <a:ext cx="11197389" cy="2123020"/>
          </a:xfrm>
        </p:spPr>
        <p:txBody>
          <a:bodyPr>
            <a:noAutofit/>
          </a:bodyPr>
          <a:lstStyle/>
          <a:p>
            <a:r>
              <a:rPr lang="ru-RU" sz="3600" b="1" i="1" u="sng" dirty="0"/>
              <a:t>Тема 1.1 </a:t>
            </a:r>
            <a:br>
              <a:rPr lang="ru-RU" sz="3600" dirty="0"/>
            </a:br>
            <a:r>
              <a:rPr lang="ru-RU" sz="3600" dirty="0"/>
              <a:t>Основы законодательства в сфере теплоснабжения. Осуществление федерального государственного энергетического надзора в сфере теплоснабжения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A58AC49-F3FB-85A6-1931-466E48F3AA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4927" y="2609757"/>
            <a:ext cx="11282144" cy="2987601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b="1" dirty="0"/>
              <a:t>Вопрос 1. </a:t>
            </a:r>
            <a:r>
              <a:rPr lang="ru-RU" dirty="0"/>
              <a:t>Основные понятия</a:t>
            </a:r>
          </a:p>
          <a:p>
            <a:pPr algn="just"/>
            <a:r>
              <a:rPr lang="ru-RU" b="1" dirty="0"/>
              <a:t>Вопрос 2.</a:t>
            </a:r>
            <a:r>
              <a:rPr lang="ru-RU" dirty="0"/>
              <a:t> Общие принципы организации отношений и основы государственной политики в сфере теплоснабжения. Нормативные правовые и правовые акты в области теплоснабжения</a:t>
            </a:r>
          </a:p>
          <a:p>
            <a:pPr algn="just"/>
            <a:r>
              <a:rPr lang="ru-RU" b="1" dirty="0"/>
              <a:t>Вопрос 3.</a:t>
            </a:r>
            <a:r>
              <a:rPr lang="ru-RU" dirty="0"/>
              <a:t> Осуществление федерального государственного энергетического надзора в сфере теплоснабжения. Предмет государственного контроля (надзора). Управление государственного энергетического надзора в структуре Ростехнадзора. Основные задачи Управления. </a:t>
            </a:r>
          </a:p>
          <a:p>
            <a:pPr algn="just"/>
            <a:r>
              <a:rPr lang="ru-RU" b="1" dirty="0"/>
              <a:t>Вопрос 4.</a:t>
            </a:r>
            <a:r>
              <a:rPr lang="ru-RU" dirty="0"/>
              <a:t>  Права, обязанности и ответственность должностных лиц, занимающихся эксплуатацией тепловых энергоустановок, и органов государственного контроля и надзора по обеспечению надежной, экономичной и безопасной эксплуатации тепловых энергоустановок. Права и обязанности должностных лиц Ростехнадзора при осуществлении государственного контроля (надзора).</a:t>
            </a:r>
          </a:p>
          <a:p>
            <a:pPr algn="just"/>
            <a:r>
              <a:rPr lang="ru-RU" b="1" dirty="0"/>
              <a:t>Вопрос 5.</a:t>
            </a:r>
            <a:r>
              <a:rPr lang="ru-RU" dirty="0"/>
              <a:t> Отнесение деятельности теплоснабжающих организаций, теплосетевых организаций к определенной категории риска. Периодичность проверок.</a:t>
            </a:r>
          </a:p>
          <a:p>
            <a:pPr algn="just"/>
            <a:r>
              <a:rPr lang="ru-RU" b="1" dirty="0"/>
              <a:t>Вопрос 6.</a:t>
            </a:r>
            <a:r>
              <a:rPr lang="ru-RU" dirty="0"/>
              <a:t> Организация проверок на объектах теплоснабжения. Плановые, внеплановые проверки. Порядок проведения проверок. Сроки и последовательность административных процедур и административные действия при осуществлении государственного надзора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B96DDB-701C-EFF0-34A0-B2C723F314D8}"/>
              </a:ext>
            </a:extLst>
          </p:cNvPr>
          <p:cNvSpPr txBox="1"/>
          <p:nvPr/>
        </p:nvSpPr>
        <p:spPr>
          <a:xfrm>
            <a:off x="1026693" y="6230472"/>
            <a:ext cx="1013861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i="0" u="none" strike="noStrike" spc="0" dirty="0">
                <a:solidFill>
                  <a:srgbClr val="2F549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Раздел 1. Организационные основы безопасной эксплуатации объектов теплоснабжения и </a:t>
            </a:r>
            <a:r>
              <a:rPr lang="ru-RU" sz="1600" b="1" i="0" u="none" strike="noStrike" spc="0" dirty="0" err="1">
                <a:solidFill>
                  <a:srgbClr val="2F549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теплопотребляющих</a:t>
            </a:r>
            <a:r>
              <a:rPr lang="ru-RU" sz="1600" b="1" i="0" u="none" strike="noStrike" spc="0" dirty="0">
                <a:solidFill>
                  <a:srgbClr val="2F549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установок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23399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339E97-D166-5683-4AE9-4D22E628D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7831" y="101501"/>
            <a:ext cx="3803850" cy="340727"/>
          </a:xfrm>
        </p:spPr>
        <p:txBody>
          <a:bodyPr>
            <a:normAutofit fontScale="90000"/>
          </a:bodyPr>
          <a:lstStyle/>
          <a:p>
            <a:r>
              <a:rPr lang="ru-RU" sz="2000" b="1" i="1" dirty="0"/>
              <a:t>Список использованной литературы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AE3B63-B901-26E3-7BE7-4649ECF33157}"/>
              </a:ext>
            </a:extLst>
          </p:cNvPr>
          <p:cNvSpPr txBox="1"/>
          <p:nvPr/>
        </p:nvSpPr>
        <p:spPr>
          <a:xfrm>
            <a:off x="120316" y="474345"/>
            <a:ext cx="11951367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27.07.2010 № 190-ФЗ «О теплоснабжении»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31.07.2020 № 248-ФЗ «О государственном контроле (надзоре) и муниципальном контроле в Российской Федерации 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Приказ Ростехнадзора от 16.04.2024 № 127 «Об утверждении Положения об Управлении государственного энергетического надзора»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30.06.2021 № 1085 «О федеральном государственном энергетическом надзоре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Приказ Ростехнадзора от 07.08.2023 № 284 «Об утверждении форм проверочных листов (списков контрольных вопросов, ответы на которые свидетельствуют о соблюдении или несоблюдении контролируемым лицом обязательных требований), применяемых Федеральной службой по экологическому, технологическому и атомному надзору и ее территориальными органами при проведении плановых выездных проверок при осуществлении федерального государственного энергетического надзора в сфере электроэнергетики и федерального государственного энергетического надзора в сфере теплоснабжения»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Приказ Ростехнадзора от 28.05.2008 № 362а «Об утверждении Положения об Отраслевой комиссии Федеральной службы по экологическому, технологическому и атомному надзору по проверке знаний норм и правил в области энергетического надзора»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Российской Федерации от 30 января 2021 г. № 85 «Об утверждении Правил выдачи разрешений на допуск в эксплуатацию энергопринимающих установок потребителей электрической энергии, объектов по производству электрической энергии, объектов электросетевого хозяйства, объектов теплоснабжения и </a:t>
            </a:r>
            <a:r>
              <a:rPr lang="ru-RU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теплопотребляющих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установок и о внесении изменений в некоторые акты Правительства Российской Федерации»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26.03.2003 № 35-ФЗ «Об электроэнергетике»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23.11.2009 № 261-ФЗ «Об энергосбережении и о повышении энергетической эффективности и о внесении изменений в отдельные законодательные акты Российской Федерации»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Распоряжение Правительства РФ от 12.04.2025 № 908-р «Об утверждении Энергетической стратегии Российской Федерации на период до 2050 года» 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Российской Федерации от 17.08.2016 № 806 «О применении риск-ориентированного подхода при организации отдельных видов государственного контроля (надзора) и внесении изменений в некоторые акты Правительства Российской Федерации»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30.06.2010 № 489 «Об утверждении Правил подготовки органами государственного контроля (надзора) и органами муниципального контроля ежегодных планов проведения плановых проверок юридических лиц и индивидуальных предпринимателей» 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Приказ Минэнерго России от 22.09.2020 № 796 «Об утверждении Правил работы с персоналом в организациях электроэнергетики Российской Федерации» 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Приказ Минэнерго России от 14.05.2025 № 511 «Об утверждении Правил технической эксплуатации объектов теплоснабжения и </a:t>
            </a:r>
            <a:r>
              <a:rPr lang="ru-RU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теплопотребляющих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установок»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D4868CE-6F6F-B5D3-B890-648EAEC6768C}"/>
              </a:ext>
            </a:extLst>
          </p:cNvPr>
          <p:cNvSpPr/>
          <p:nvPr/>
        </p:nvSpPr>
        <p:spPr>
          <a:xfrm>
            <a:off x="2578049" y="5954107"/>
            <a:ext cx="7035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0903739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CBC1C7-9D0E-C1D0-47AA-B1758F9A7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7248" y="105211"/>
            <a:ext cx="5867400" cy="5598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/>
              <a:t>Вопрос 1. Основные понятия</a:t>
            </a:r>
          </a:p>
        </p:txBody>
      </p:sp>
      <p:pic>
        <p:nvPicPr>
          <p:cNvPr id="1026" name="Рисунок 1">
            <a:extLst>
              <a:ext uri="{FF2B5EF4-FFF2-40B4-BE49-F238E27FC236}">
                <a16:creationId xmlns:a16="http://schemas.microsoft.com/office/drawing/2014/main" id="{58E31D67-0450-CC8C-8769-54B906B1E7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40" b="25842"/>
          <a:stretch>
            <a:fillRect/>
          </a:stretch>
        </p:blipFill>
        <p:spPr bwMode="auto">
          <a:xfrm>
            <a:off x="3307080" y="862120"/>
            <a:ext cx="6027737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577430C-2D37-EB1C-B53C-41544177873E}"/>
              </a:ext>
            </a:extLst>
          </p:cNvPr>
          <p:cNvSpPr txBox="1"/>
          <p:nvPr/>
        </p:nvSpPr>
        <p:spPr>
          <a:xfrm>
            <a:off x="1515627" y="1047294"/>
            <a:ext cx="10999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ПТЭ ТЭУ</a:t>
            </a:r>
            <a:endParaRPr lang="ru-RU" sz="1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258386-DDD7-F91C-4BBD-3582CACAA9A8}"/>
              </a:ext>
            </a:extLst>
          </p:cNvPr>
          <p:cNvSpPr txBox="1"/>
          <p:nvPr/>
        </p:nvSpPr>
        <p:spPr>
          <a:xfrm>
            <a:off x="10026316" y="1047294"/>
            <a:ext cx="1606884" cy="324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buNone/>
              <a:tabLst>
                <a:tab pos="2619375" algn="l"/>
              </a:tabLst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ПТЭ ОТ и ТПУ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FBA05B-7ED4-C2BA-A9C7-B6631501CBB3}"/>
              </a:ext>
            </a:extLst>
          </p:cNvPr>
          <p:cNvSpPr txBox="1"/>
          <p:nvPr/>
        </p:nvSpPr>
        <p:spPr>
          <a:xfrm>
            <a:off x="81280" y="1838611"/>
            <a:ext cx="11791699" cy="316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  <a:buNone/>
              <a:tabLst>
                <a:tab pos="2619375" algn="l"/>
              </a:tabLst>
            </a:pPr>
            <a:r>
              <a:rPr lang="ru-RU" sz="1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Объекты теплоснабжения </a:t>
            </a: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источники тепловой энергии, тепловые сети или их совокупность.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00"/>
              </a:spcAft>
              <a:buNone/>
            </a:pPr>
            <a:r>
              <a:rPr lang="ru-RU" sz="1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Источник тепловой энергии (теплоты) </a:t>
            </a: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устройство, предназначенное для производства тепловой энергии. </a:t>
            </a:r>
          </a:p>
          <a:p>
            <a:pPr algn="just">
              <a:lnSpc>
                <a:spcPct val="115000"/>
              </a:lnSpc>
              <a:spcAft>
                <a:spcPts val="600"/>
              </a:spcAft>
              <a:buNone/>
            </a:pPr>
            <a:r>
              <a:rPr lang="ru-RU" sz="1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Теплоноситель</a:t>
            </a: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пар, вода, которые используются для передачи тепловой энергии. 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00"/>
              </a:spcAft>
              <a:buNone/>
            </a:pPr>
            <a:r>
              <a:rPr lang="ru-RU" sz="1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Котельная</a:t>
            </a: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комплекс устройств и механизмов для превращения химической энергии органического топлива в тепловую энергию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600"/>
              </a:spcAft>
            </a:pPr>
            <a:r>
              <a:rPr lang="ru-RU" sz="1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Тепловая сеть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совокупность устройств (включая центральные тепловые пункты, насосные станции), предназначенных для передачи тепловой энергии, теплоносителя от источников тепловой энергии до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теплопотребляющих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установок.</a:t>
            </a:r>
          </a:p>
          <a:p>
            <a:pPr algn="just">
              <a:spcAft>
                <a:spcPts val="600"/>
              </a:spcAft>
            </a:pPr>
            <a:r>
              <a:rPr lang="ru-RU" sz="16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Теплопотребляющая</a:t>
            </a:r>
            <a:r>
              <a:rPr lang="ru-RU" sz="1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установка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устройство, предназначенное для использования тепловой энергии, теплоносителя для нужд потребителя тепловой энергии.</a:t>
            </a:r>
          </a:p>
          <a:p>
            <a:pPr algn="just">
              <a:spcAft>
                <a:spcPts val="600"/>
              </a:spcAft>
            </a:pPr>
            <a:r>
              <a:rPr lang="ru-RU" sz="1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теплоснабжения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совокупность источников тепловой энергии 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теплопотребляющих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установок, технологически соединенных тепловыми сетями.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7" name="Рисунок 1">
            <a:extLst>
              <a:ext uri="{FF2B5EF4-FFF2-40B4-BE49-F238E27FC236}">
                <a16:creationId xmlns:a16="http://schemas.microsoft.com/office/drawing/2014/main" id="{6641054F-AE8B-367D-BF47-4B418E4FEC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46" r="1295" b="31546"/>
          <a:stretch>
            <a:fillRect/>
          </a:stretch>
        </p:blipFill>
        <p:spPr bwMode="auto">
          <a:xfrm>
            <a:off x="488064" y="5551943"/>
            <a:ext cx="59594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id="{515B6D46-6B9F-5A25-AB46-A0D3457F48BB}"/>
              </a:ext>
            </a:extLst>
          </p:cNvPr>
          <p:cNvCxnSpPr>
            <a:stCxn id="5" idx="3"/>
            <a:endCxn id="1026" idx="1"/>
          </p:cNvCxnSpPr>
          <p:nvPr/>
        </p:nvCxnSpPr>
        <p:spPr>
          <a:xfrm flipV="1">
            <a:off x="2615581" y="1193908"/>
            <a:ext cx="691499" cy="72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BADF99EB-F498-EBC6-539A-EFE8D3E5A0E2}"/>
              </a:ext>
            </a:extLst>
          </p:cNvPr>
          <p:cNvCxnSpPr>
            <a:stCxn id="7" idx="1"/>
            <a:endCxn id="1026" idx="3"/>
          </p:cNvCxnSpPr>
          <p:nvPr/>
        </p:nvCxnSpPr>
        <p:spPr>
          <a:xfrm flipH="1" flipV="1">
            <a:off x="9334817" y="1193908"/>
            <a:ext cx="691499" cy="155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Picture 2" descr="Picture background">
            <a:extLst>
              <a:ext uri="{FF2B5EF4-FFF2-40B4-BE49-F238E27FC236}">
                <a16:creationId xmlns:a16="http://schemas.microsoft.com/office/drawing/2014/main" id="{5AB37A6C-E60F-AA34-825F-87A5E0EDE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6712" y="4871968"/>
            <a:ext cx="2816209" cy="1877473"/>
          </a:xfrm>
          <a:prstGeom prst="rect">
            <a:avLst/>
          </a:prstGeom>
          <a:noFill/>
          <a:effectLst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7568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2CAD7D1-488B-49E2-CA19-378BCFDADF02}"/>
              </a:ext>
            </a:extLst>
          </p:cNvPr>
          <p:cNvSpPr txBox="1"/>
          <p:nvPr/>
        </p:nvSpPr>
        <p:spPr>
          <a:xfrm>
            <a:off x="4908884" y="141742"/>
            <a:ext cx="28715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системы теплоснабжения </a:t>
            </a:r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59F0BC-EBCD-925F-0E9D-8A75F6E50BD1}"/>
              </a:ext>
            </a:extLst>
          </p:cNvPr>
          <p:cNvSpPr txBox="1"/>
          <p:nvPr/>
        </p:nvSpPr>
        <p:spPr>
          <a:xfrm>
            <a:off x="1755956" y="755482"/>
            <a:ext cx="21984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децентрализованные</a:t>
            </a:r>
            <a:endParaRPr lang="ru-RU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17DF2C-24CA-E5F4-EA41-FB4B32A37AC4}"/>
              </a:ext>
            </a:extLst>
          </p:cNvPr>
          <p:cNvSpPr txBox="1"/>
          <p:nvPr/>
        </p:nvSpPr>
        <p:spPr>
          <a:xfrm>
            <a:off x="8354990" y="724704"/>
            <a:ext cx="239027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централизованные</a:t>
            </a:r>
            <a:endParaRPr lang="ru-RU" sz="16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D75B77-C28D-F471-DB2A-F8D20258DA6F}"/>
              </a:ext>
            </a:extLst>
          </p:cNvPr>
          <p:cNvSpPr txBox="1"/>
          <p:nvPr/>
        </p:nvSpPr>
        <p:spPr>
          <a:xfrm>
            <a:off x="470050" y="995160"/>
            <a:ext cx="4514216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источник теплоты и теплоприемники потребителей либо совмещены в одном агрегате, либо размещены столь близко, что передача теплоты от источника до теплоприемников может осуществляться практически без промежуточного звена – тепловой сети</a:t>
            </a:r>
            <a:endParaRPr lang="ru-RU" sz="1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F34FE4-A86A-5CBA-309B-ED4DB23A4C72}"/>
              </a:ext>
            </a:extLst>
          </p:cNvPr>
          <p:cNvSpPr txBox="1"/>
          <p:nvPr/>
        </p:nvSpPr>
        <p:spPr>
          <a:xfrm>
            <a:off x="392331" y="2450422"/>
            <a:ext cx="16795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индивидуальные</a:t>
            </a:r>
            <a:endParaRPr lang="ru-RU" sz="16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BC814E-C4D4-BA2C-AD2B-3B5569556D12}"/>
              </a:ext>
            </a:extLst>
          </p:cNvPr>
          <p:cNvSpPr txBox="1"/>
          <p:nvPr/>
        </p:nvSpPr>
        <p:spPr>
          <a:xfrm>
            <a:off x="3502322" y="2461758"/>
            <a:ext cx="10395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местные</a:t>
            </a:r>
            <a:endParaRPr lang="ru-RU" sz="16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1D39379-F3F3-8E2E-EE6D-478C7D9ECA2C}"/>
              </a:ext>
            </a:extLst>
          </p:cNvPr>
          <p:cNvSpPr txBox="1"/>
          <p:nvPr/>
        </p:nvSpPr>
        <p:spPr>
          <a:xfrm>
            <a:off x="0" y="2719589"/>
            <a:ext cx="2476061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теплоснабжение каждого помещения (участка цеха, комнаты, квартиры) обеспечивается от отдельного источника</a:t>
            </a:r>
            <a:endParaRPr lang="ru-RU" sz="1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B55952D-4588-89F1-103B-DFD8775D120C}"/>
              </a:ext>
            </a:extLst>
          </p:cNvPr>
          <p:cNvSpPr txBox="1"/>
          <p:nvPr/>
        </p:nvSpPr>
        <p:spPr>
          <a:xfrm>
            <a:off x="2838179" y="2719589"/>
            <a:ext cx="2342147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системах теплоснабжение каждого здания обеспечивается от отдельного источника теплоты, обычно от местной или индивидуальной котельной</a:t>
            </a:r>
            <a:endParaRPr lang="ru-RU" sz="1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4E79DA5-17B7-369B-7E1E-445B1A8F18BD}"/>
              </a:ext>
            </a:extLst>
          </p:cNvPr>
          <p:cNvSpPr txBox="1"/>
          <p:nvPr/>
        </p:nvSpPr>
        <p:spPr>
          <a:xfrm>
            <a:off x="6965466" y="995160"/>
            <a:ext cx="475648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источник теплоты и теплоприемники потребителей размещены раздельно, часто на значительном расстоянии, поэтому теплота от источника до потребителей передается по тепловым сетям.</a:t>
            </a:r>
            <a:endParaRPr lang="ru-RU" sz="14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30A45DD-B789-5B37-229C-61CEBFCE43A2}"/>
              </a:ext>
            </a:extLst>
          </p:cNvPr>
          <p:cNvSpPr txBox="1"/>
          <p:nvPr/>
        </p:nvSpPr>
        <p:spPr>
          <a:xfrm>
            <a:off x="6364699" y="2288915"/>
            <a:ext cx="5686926" cy="2094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групповое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теплоснабжение от одного источника группы зданий;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районное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теплоснабжение от одного источника нескольких групп зданий (района);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городское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теплоснабжение от одного источника нескольких районов;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межгородское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теплоснабжение от одного источника нескольких городов.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Рисунок 1">
            <a:extLst>
              <a:ext uri="{FF2B5EF4-FFF2-40B4-BE49-F238E27FC236}">
                <a16:creationId xmlns:a16="http://schemas.microsoft.com/office/drawing/2014/main" id="{28969DCA-C6B2-DB2C-E69F-B3BA40A87C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39" y="4396243"/>
            <a:ext cx="4580445" cy="241398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>
            <a:extLst>
              <a:ext uri="{FF2B5EF4-FFF2-40B4-BE49-F238E27FC236}">
                <a16:creationId xmlns:a16="http://schemas.microsoft.com/office/drawing/2014/main" id="{939DF2E6-6B78-59CF-941E-6C34BBFD61E9}"/>
              </a:ext>
            </a:extLst>
          </p:cNvPr>
          <p:cNvCxnSpPr>
            <a:cxnSpLocks/>
            <a:stCxn id="5" idx="2"/>
            <a:endCxn id="7" idx="3"/>
          </p:cNvCxnSpPr>
          <p:nvPr/>
        </p:nvCxnSpPr>
        <p:spPr>
          <a:xfrm flipH="1">
            <a:off x="3954379" y="511074"/>
            <a:ext cx="2390274" cy="4136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1DBF23BB-66B2-0FAD-3A52-00CA3DDD9B1B}"/>
              </a:ext>
            </a:extLst>
          </p:cNvPr>
          <p:cNvCxnSpPr>
            <a:stCxn id="5" idx="2"/>
            <a:endCxn id="9" idx="1"/>
          </p:cNvCxnSpPr>
          <p:nvPr/>
        </p:nvCxnSpPr>
        <p:spPr>
          <a:xfrm>
            <a:off x="6344653" y="511074"/>
            <a:ext cx="2010337" cy="3829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D0824D7F-4AD1-55AB-2A1B-F531A72795E3}"/>
              </a:ext>
            </a:extLst>
          </p:cNvPr>
          <p:cNvCxnSpPr>
            <a:stCxn id="11" idx="2"/>
            <a:endCxn id="13" idx="0"/>
          </p:cNvCxnSpPr>
          <p:nvPr/>
        </p:nvCxnSpPr>
        <p:spPr>
          <a:xfrm flipH="1">
            <a:off x="1232086" y="2164711"/>
            <a:ext cx="1495072" cy="2857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1630CCD4-642E-EF0A-6838-FEB1D6B80E8B}"/>
              </a:ext>
            </a:extLst>
          </p:cNvPr>
          <p:cNvCxnSpPr>
            <a:stCxn id="11" idx="2"/>
            <a:endCxn id="15" idx="0"/>
          </p:cNvCxnSpPr>
          <p:nvPr/>
        </p:nvCxnSpPr>
        <p:spPr>
          <a:xfrm>
            <a:off x="2727158" y="2164711"/>
            <a:ext cx="1294928" cy="2970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EFCC307A-D474-D749-9384-C8CDA393DB2D}"/>
              </a:ext>
            </a:extLst>
          </p:cNvPr>
          <p:cNvCxnSpPr>
            <a:stCxn id="21" idx="2"/>
            <a:endCxn id="23" idx="0"/>
          </p:cNvCxnSpPr>
          <p:nvPr/>
        </p:nvCxnSpPr>
        <p:spPr>
          <a:xfrm flipH="1">
            <a:off x="9208162" y="1949267"/>
            <a:ext cx="135546" cy="3396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7" name="Picture 2" descr="Picture background">
            <a:extLst>
              <a:ext uri="{FF2B5EF4-FFF2-40B4-BE49-F238E27FC236}">
                <a16:creationId xmlns:a16="http://schemas.microsoft.com/office/drawing/2014/main" id="{205E157A-9A4A-2B44-385A-FBE9E8A7C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784" y="4316658"/>
            <a:ext cx="3324756" cy="2493567"/>
          </a:xfrm>
          <a:prstGeom prst="rect">
            <a:avLst/>
          </a:prstGeom>
          <a:noFill/>
          <a:effectLst>
            <a:softEdge rad="88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6529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7CC5A5-CB8F-F64E-1213-3235F0C8C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8512" y="14546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/>
              <a:t>Вопрос 2. Общие принципы организации отношений и основы государственной политики в сфере теплоснабжения. Нормативные правовые и правовые акты в области теплоснабжения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11DE91-DE26-45A3-846C-43B9AE3004F4}"/>
              </a:ext>
            </a:extLst>
          </p:cNvPr>
          <p:cNvSpPr txBox="1"/>
          <p:nvPr/>
        </p:nvSpPr>
        <p:spPr>
          <a:xfrm>
            <a:off x="2736780" y="1265723"/>
            <a:ext cx="69590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Общие </a:t>
            </a:r>
            <a:r>
              <a:rPr lang="ru-RU" sz="1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принципы организации отношений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сфере теплоснабжения 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A94995-1CA9-7263-BE9E-4D76BFF9C971}"/>
              </a:ext>
            </a:extLst>
          </p:cNvPr>
          <p:cNvSpPr txBox="1"/>
          <p:nvPr/>
        </p:nvSpPr>
        <p:spPr>
          <a:xfrm>
            <a:off x="368964" y="1853159"/>
            <a:ext cx="11694696" cy="2797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buSzPts val="1400"/>
              <a:buFont typeface="Symbol" panose="05050102010706020507" pitchFamily="18" charset="2"/>
              <a:buBlip>
                <a:blip r:embed="rId2"/>
              </a:buBlip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надежности теплоснабжения в соответствии с требованиями технических регламентов;</a:t>
            </a:r>
            <a:endParaRPr lang="ru-RU" sz="1400" dirty="0">
              <a:effectLst/>
              <a:latin typeface="Arial, sans-serif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SzPts val="1400"/>
              <a:buFont typeface="Symbol" panose="05050102010706020507" pitchFamily="18" charset="2"/>
              <a:buBlip>
                <a:blip r:embed="rId2"/>
              </a:buBlip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энергетической эффективности теплоснабжения и потребления тепловой энергии с учетом требований, установленных федеральными законами; </a:t>
            </a:r>
            <a:endParaRPr lang="ru-RU" sz="1400" dirty="0">
              <a:effectLst/>
              <a:latin typeface="Arial, sans-serif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SzPts val="1400"/>
              <a:buFont typeface="Symbol" panose="05050102010706020507" pitchFamily="18" charset="2"/>
              <a:buBlip>
                <a:blip r:embed="rId2"/>
              </a:buBlip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приоритетного использования комбинированной выработки электрической и тепловой энергии для организации теплоснабжения;</a:t>
            </a:r>
            <a:endParaRPr lang="ru-RU" sz="1400" dirty="0">
              <a:effectLst/>
              <a:latin typeface="Arial, sans-serif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SzPts val="1400"/>
              <a:buFont typeface="Symbol" panose="05050102010706020507" pitchFamily="18" charset="2"/>
              <a:buBlip>
                <a:blip r:embed="rId2"/>
              </a:buBlip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развитие систем централизованного теплоснабжения;</a:t>
            </a:r>
            <a:endParaRPr lang="ru-RU" sz="1400" dirty="0">
              <a:effectLst/>
              <a:latin typeface="Arial, sans-serif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SzPts val="1400"/>
              <a:buFont typeface="Symbol" panose="05050102010706020507" pitchFamily="18" charset="2"/>
              <a:buBlip>
                <a:blip r:embed="rId2"/>
              </a:buBlip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соблюдение баланса экономических интересов теплоснабжающих организаций и интересов потребителей;</a:t>
            </a:r>
            <a:endParaRPr lang="ru-RU" sz="1400" dirty="0">
              <a:effectLst/>
              <a:latin typeface="Arial, sans-serif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SzPts val="1400"/>
              <a:buFont typeface="Symbol" panose="05050102010706020507" pitchFamily="18" charset="2"/>
              <a:buBlip>
                <a:blip r:embed="rId2"/>
              </a:buBlip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экономически обоснованной доходности текущей деятельности теплоснабжающих организаций и используемого при осуществлении регулируемых видов деятельности в сфере теплоснабжения инвестированного капитала;</a:t>
            </a:r>
            <a:endParaRPr lang="ru-RU" sz="1400" dirty="0">
              <a:effectLst/>
              <a:latin typeface="Arial, sans-serif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SzPts val="1400"/>
              <a:buFont typeface="Symbol" panose="05050102010706020507" pitchFamily="18" charset="2"/>
              <a:buBlip>
                <a:blip r:embed="rId2"/>
              </a:buBlip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недискриминационных и стабильных условий осуществления предпринимательской деятельности в сфере теплоснабжения;</a:t>
            </a:r>
            <a:endParaRPr lang="ru-RU" sz="1400" dirty="0">
              <a:effectLst/>
              <a:latin typeface="Arial, sans-serif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SzPts val="1400"/>
              <a:buFont typeface="Symbol" panose="05050102010706020507" pitchFamily="18" charset="2"/>
              <a:buBlip>
                <a:blip r:embed="rId2"/>
              </a:buBlip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экологической безопасности теплоснабжения;</a:t>
            </a:r>
            <a:endParaRPr lang="ru-RU" sz="1400" dirty="0">
              <a:effectLst/>
              <a:latin typeface="Arial, sans-serif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SzPts val="1400"/>
              <a:buFont typeface="Symbol" panose="05050102010706020507" pitchFamily="18" charset="2"/>
              <a:buBlip>
                <a:blip r:embed="rId2"/>
              </a:buBlip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безопасной эксплуатации объектов теплоснабжения. </a:t>
            </a:r>
            <a:endParaRPr lang="ru-RU" sz="1400" dirty="0">
              <a:effectLst/>
              <a:latin typeface="Arial, sans-serif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FCAA5E-8940-A551-C4C7-31CBD8E91B6A}"/>
              </a:ext>
            </a:extLst>
          </p:cNvPr>
          <p:cNvSpPr txBox="1"/>
          <p:nvPr/>
        </p:nvSpPr>
        <p:spPr>
          <a:xfrm>
            <a:off x="368963" y="4773046"/>
            <a:ext cx="7515195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Федеральный закон от 27.07.2010 N 190-ФЗ «О теплоснабжении». </a:t>
            </a:r>
            <a:endParaRPr lang="ru-RU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BE15417-A658-1B0C-42A3-E5FB4CF4C1D9}"/>
              </a:ext>
            </a:extLst>
          </p:cNvPr>
          <p:cNvSpPr txBox="1"/>
          <p:nvPr/>
        </p:nvSpPr>
        <p:spPr>
          <a:xfrm>
            <a:off x="368963" y="5122630"/>
            <a:ext cx="7515195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закон от 26.03.2003 № 35-ФЗ «Об электроэнергетике»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0B73D3-360D-68A1-3E7E-1EA50FA6963D}"/>
              </a:ext>
            </a:extLst>
          </p:cNvPr>
          <p:cNvSpPr txBox="1"/>
          <p:nvPr/>
        </p:nvSpPr>
        <p:spPr>
          <a:xfrm>
            <a:off x="368963" y="5472214"/>
            <a:ext cx="7515196" cy="73866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закон от 23 ноября 2009 г. № 261-ФЗ «Об энергосбережении и о повышении энергетической эффективности и о внесении изменений в отдельные законодательные акты Российской Федерации»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38D71A-1AEA-F924-980F-530B435C270F}"/>
              </a:ext>
            </a:extLst>
          </p:cNvPr>
          <p:cNvSpPr txBox="1"/>
          <p:nvPr/>
        </p:nvSpPr>
        <p:spPr>
          <a:xfrm>
            <a:off x="368963" y="6251837"/>
            <a:ext cx="751519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Энергетическая стратегия Российской Федерации на период до 2050 года, утвержденная распоряжением Правительства РФ от 12.04.2025 N 908-р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id="{E2A4AB0D-2709-36BF-0FC5-01C168BEA87D}"/>
              </a:ext>
            </a:extLst>
          </p:cNvPr>
          <p:cNvCxnSpPr>
            <a:stCxn id="5" idx="2"/>
          </p:cNvCxnSpPr>
          <p:nvPr/>
        </p:nvCxnSpPr>
        <p:spPr>
          <a:xfrm flipH="1">
            <a:off x="5669280" y="1635055"/>
            <a:ext cx="547032" cy="2648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060754B1-E9D7-1F6D-517E-CB8F34AA95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2320" y="4245394"/>
            <a:ext cx="3271520" cy="2453640"/>
          </a:xfrm>
          <a:prstGeom prst="rect">
            <a:avLst/>
          </a:prstGeom>
          <a:noFill/>
          <a:effectLst>
            <a:softEdge rad="88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51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F1A1C1-91D5-0AAF-51FD-04DD4BF9C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641" y="172536"/>
            <a:ext cx="11786935" cy="872494"/>
          </a:xfrm>
        </p:spPr>
        <p:txBody>
          <a:bodyPr>
            <a:noAutofit/>
          </a:bodyPr>
          <a:lstStyle/>
          <a:p>
            <a:pPr algn="ctr"/>
            <a:r>
              <a:rPr lang="ru-RU" sz="1800" b="1" i="1" dirty="0"/>
              <a:t>Вопрос 3. Осуществление федерального государственного энергетического надзора в сфере теплоснабжения. Предмет государственного контроля (надзора). Управление государственного энергетического надзора в структуре Ростехнадзора. Основные задачи Управления.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E29F7F1-3EA0-D27A-C0AF-DA63230600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9605" t="22223" r="26579" b="15555"/>
          <a:stretch>
            <a:fillRect/>
          </a:stretch>
        </p:blipFill>
        <p:spPr>
          <a:xfrm>
            <a:off x="160425" y="1145055"/>
            <a:ext cx="4682166" cy="374010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4E02781-E32D-50D1-F4FC-236D811C9E89}"/>
              </a:ext>
            </a:extLst>
          </p:cNvPr>
          <p:cNvSpPr txBox="1"/>
          <p:nvPr/>
        </p:nvSpPr>
        <p:spPr>
          <a:xfrm>
            <a:off x="140862" y="4957117"/>
            <a:ext cx="52811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надзор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сфере теплоснабжения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492580-457F-74BB-05E9-B633C443950C}"/>
              </a:ext>
            </a:extLst>
          </p:cNvPr>
          <p:cNvSpPr txBox="1"/>
          <p:nvPr/>
        </p:nvSpPr>
        <p:spPr>
          <a:xfrm>
            <a:off x="19565" y="5631859"/>
            <a:ext cx="540242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SzPts val="1400"/>
              <a:buFont typeface="Symbol" panose="05050102010706020507" pitchFamily="18" charset="2"/>
              <a:buBlip>
                <a:blip r:embed="rId3"/>
              </a:buBlip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вводе в эксплуатацию, эксплуатации, выводе в ремонт, капитальном ремонте объектов теплоснабжения теплоснабжающих организаций и теплосетевых организаций; </a:t>
            </a:r>
          </a:p>
          <a:p>
            <a:pPr marL="342900" lvl="0" indent="-342900" algn="just">
              <a:buSzPts val="1400"/>
              <a:buFont typeface="Symbol" panose="05050102010706020507" pitchFamily="18" charset="2"/>
              <a:buBlip>
                <a:blip r:embed="rId3"/>
              </a:buBlip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строительстве, реконструкции объектов теплоснабжения теплоснабжающих организаций и теплосетевых организаций, не являющихся объектами капитального строительства.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C34408-A751-C236-C785-AED13666E398}"/>
              </a:ext>
            </a:extLst>
          </p:cNvPr>
          <p:cNvSpPr txBox="1"/>
          <p:nvPr/>
        </p:nvSpPr>
        <p:spPr>
          <a:xfrm>
            <a:off x="5011191" y="1127760"/>
            <a:ext cx="7006062" cy="98488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Предметом государственного надзора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является соблюдение теплоснабжающими организациями, теплосетевыми организациями и потребителями тепловой энергии обязательных требований безопасности в сфере электроэнергетики и в сфере теплоснабжения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C8D67AB-3AEC-4277-C80F-7D0939AC7621}"/>
              </a:ext>
            </a:extLst>
          </p:cNvPr>
          <p:cNvSpPr txBox="1"/>
          <p:nvPr/>
        </p:nvSpPr>
        <p:spPr>
          <a:xfrm>
            <a:off x="5011191" y="2222614"/>
            <a:ext cx="6885340" cy="76944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государственного энергетического надзора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структурным подразделением центрального аппарата Федеральной службы по экологическому, технологическому и атомному надзору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9DD2BC6-2706-47D7-1982-983FD265DEAB}"/>
              </a:ext>
            </a:extLst>
          </p:cNvPr>
          <p:cNvSpPr txBox="1"/>
          <p:nvPr/>
        </p:nvSpPr>
        <p:spPr>
          <a:xfrm>
            <a:off x="5562850" y="3659182"/>
            <a:ext cx="6291946" cy="2198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buSzPts val="1400"/>
              <a:buBlip>
                <a:blip r:embed="rId3"/>
              </a:buBlip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осуществление федерального государственного энергетического надзора в сфере электроэнергетики;</a:t>
            </a:r>
          </a:p>
          <a:p>
            <a:pPr marL="342900" indent="-342900" algn="just">
              <a:lnSpc>
                <a:spcPct val="115000"/>
              </a:lnSpc>
              <a:buSzPts val="1400"/>
              <a:buBlip>
                <a:blip r:embed="rId3"/>
              </a:buBlip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осуществление федерального государственного энергетического надзора в сфере теплоснабжения;</a:t>
            </a:r>
          </a:p>
          <a:p>
            <a:pPr marL="342900" indent="-342900" algn="just">
              <a:lnSpc>
                <a:spcPct val="115000"/>
              </a:lnSpc>
              <a:buSzPts val="1400"/>
              <a:buBlip>
                <a:blip r:embed="rId3"/>
              </a:buBlip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осуществление федерального государственного надзора в области безопасности гидротехнических сооружений (за исключением судоходных и портовых гидротехнических сооружений);</a:t>
            </a:r>
          </a:p>
          <a:p>
            <a:pPr marL="342900" indent="-342900" algn="just">
              <a:lnSpc>
                <a:spcPct val="115000"/>
              </a:lnSpc>
              <a:buSzPts val="1400"/>
              <a:buBlip>
                <a:blip r:embed="rId3"/>
              </a:buBlip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осуществление федерального государственного надзора за деятельностью саморегулируемых организаций в области энергетического обследования.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C612E0-B20C-E801-2F84-E62613A8F448}"/>
              </a:ext>
            </a:extLst>
          </p:cNvPr>
          <p:cNvSpPr txBox="1"/>
          <p:nvPr/>
        </p:nvSpPr>
        <p:spPr>
          <a:xfrm>
            <a:off x="7349411" y="3149224"/>
            <a:ext cx="3063240" cy="3527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Основные </a:t>
            </a:r>
            <a:r>
              <a:rPr lang="ru-RU" sz="1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задачи</a:t>
            </a:r>
            <a:r>
              <a:rPr lang="ru-RU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Управления</a:t>
            </a:r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7CCCDFE2-AB91-2B49-69D2-F4443C846602}"/>
              </a:ext>
            </a:extLst>
          </p:cNvPr>
          <p:cNvCxnSpPr>
            <a:endCxn id="19" idx="0"/>
          </p:cNvCxnSpPr>
          <p:nvPr/>
        </p:nvCxnSpPr>
        <p:spPr>
          <a:xfrm flipH="1">
            <a:off x="8708823" y="3429000"/>
            <a:ext cx="506297" cy="2301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D0DD4896-A986-DDFD-DCDA-C4E989D14491}"/>
              </a:ext>
            </a:extLst>
          </p:cNvPr>
          <p:cNvCxnSpPr/>
          <p:nvPr/>
        </p:nvCxnSpPr>
        <p:spPr>
          <a:xfrm flipH="1">
            <a:off x="2501508" y="5436227"/>
            <a:ext cx="386080" cy="239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262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8A68EB-F688-2A57-22AC-2DCF5EC91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12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2000" b="1" i="1" dirty="0"/>
              <a:t>Вопрос 4.  Права, обязанности и ответственность должностных лиц, занимающихся эксплуатацией тепловых энергоустановок, и органов государственного контроля и надзора по обеспечению надежной, экономичной и безопасной эксплуатации тепловых энергоустановок. Права и обязанности должностных лиц Ростехнадзора при осуществлении государственного контроля (надзора).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FD58C54D-B172-9B20-C9A6-FF5EC1A7A0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772477"/>
              </p:ext>
            </p:extLst>
          </p:nvPr>
        </p:nvGraphicFramePr>
        <p:xfrm>
          <a:off x="103738" y="1621857"/>
          <a:ext cx="11806989" cy="393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35663">
                  <a:extLst>
                    <a:ext uri="{9D8B030D-6E8A-4147-A177-3AD203B41FA5}">
                      <a16:colId xmlns:a16="http://schemas.microsoft.com/office/drawing/2014/main" val="4150600563"/>
                    </a:ext>
                  </a:extLst>
                </a:gridCol>
                <a:gridCol w="3935663">
                  <a:extLst>
                    <a:ext uri="{9D8B030D-6E8A-4147-A177-3AD203B41FA5}">
                      <a16:colId xmlns:a16="http://schemas.microsoft.com/office/drawing/2014/main" val="4075480152"/>
                    </a:ext>
                  </a:extLst>
                </a:gridCol>
                <a:gridCol w="3935663">
                  <a:extLst>
                    <a:ext uri="{9D8B030D-6E8A-4147-A177-3AD203B41FA5}">
                      <a16:colId xmlns:a16="http://schemas.microsoft.com/office/drawing/2014/main" val="1803601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Должностные лица (ДЛ)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Обязанности ДЛ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Права ДЛ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09598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руководитель Федеральной службы по экологическому, технологическому и атомному надзору и его заместители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должностные лица, осуществляющие государственный надзор, при проведении проверок соблюдают ограничения и выполняют обязанности, установленные Федеральным законом "О государственном контроле (надзоре) и муниципальном контроле в Российской Федерации"</a:t>
                      </a: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ru-RU" dirty="0"/>
                        <a:t>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беспрепятственно по предъявлении служебного удостоверения и копии приказа (распоряжения) органа государственного надзора о проведении проверки посещать территории, здания, помещения, сооружения, расположенные в том числе в границах охранных зон объектов электроэнергетики, а также территории, здания, помещения, сооружения объектов теплоснабжения теплоснабжающих и теплосетевых организаций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6836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заместители руководителей структурных подразделений центрального аппарата Федеральной службы по экологическому, технологическому и атомному надзору, начальники отделов и заместители начальников отделов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5404129"/>
                  </a:ext>
                </a:extLst>
              </a:tr>
              <a:tr h="412015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государственные гражданские служащие категории "специалисты" ведущей группы должностей в структурных подразделениях и территориальных органах Федеральной службы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2383184"/>
                  </a:ext>
                </a:extLst>
              </a:tr>
              <a:tr h="410945"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должностные лица несут ответственность за неисполнение или ненадлежащее исполнение возложенных на них полномочий в соответствии с законодательством Российской Федерации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1008037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государственные гражданские служащие категории "специалисты" старшей группы должностей в структурных подразделениях и территориальных органах Федеральной службы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привлекать в установленном законодательством Российской Федерации порядке экспертов, экспертные организации к проведению мероприятий по контролю.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625813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руководители территориальных органов Федеральной службы и их заместители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953042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6B7B488-7283-715C-BBB9-2704E9C8F074}"/>
              </a:ext>
            </a:extLst>
          </p:cNvPr>
          <p:cNvSpPr txBox="1"/>
          <p:nvPr/>
        </p:nvSpPr>
        <p:spPr>
          <a:xfrm>
            <a:off x="1603674" y="5835466"/>
            <a:ext cx="9562166" cy="32002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buNone/>
            </a:pPr>
            <a:r>
              <a:rPr lang="ru-RU" sz="1400" dirty="0">
                <a:ln w="0"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Федеральный закон «О государственном контроле (надзоре) и муниципальном контроле в Российской Федерации».</a:t>
            </a:r>
            <a:endParaRPr lang="ru-RU" sz="1200" dirty="0">
              <a:ln w="0"/>
              <a:latin typeface="Arial, sans-serif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Книги">
            <a:extLst>
              <a:ext uri="{FF2B5EF4-FFF2-40B4-BE49-F238E27FC236}">
                <a16:creationId xmlns:a16="http://schemas.microsoft.com/office/drawing/2014/main" id="{0F9D7F39-54F5-D1D2-A200-F281B2F5CF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96720" y="5766878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9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1435BC-B9FA-D9BC-A70E-C9EABE172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495" y="97857"/>
            <a:ext cx="11764210" cy="918243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/>
              <a:t>Вопрос 5. Отнесение деятельности теплоснабжающих организаций, теплосетевых организаций к определенной категории риска. Периодичность проверок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F081146F-AD15-4FB6-0E4C-8DAA4DAF34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71730"/>
              </p:ext>
            </p:extLst>
          </p:nvPr>
        </p:nvGraphicFramePr>
        <p:xfrm>
          <a:off x="-1" y="1090863"/>
          <a:ext cx="12192000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368649209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429991481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4569283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23119638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445884242"/>
                    </a:ext>
                  </a:extLst>
                </a:gridCol>
              </a:tblGrid>
              <a:tr h="448821"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 риск </a:t>
                      </a:r>
                    </a:p>
                    <a:p>
                      <a:pPr algn="ctr"/>
                      <a:r>
                        <a:rPr lang="ru-RU" sz="1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400" i="0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более 1 раза в 2 года</a:t>
                      </a:r>
                      <a:r>
                        <a:rPr lang="ru-RU" sz="1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Значительный риск</a:t>
                      </a:r>
                    </a:p>
                    <a:p>
                      <a:pPr algn="ctr"/>
                      <a:r>
                        <a:rPr lang="ru-RU" sz="1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400" i="0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более 1 раза в 3 года</a:t>
                      </a:r>
                      <a:r>
                        <a:rPr lang="ru-RU" sz="1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риск</a:t>
                      </a:r>
                    </a:p>
                    <a:p>
                      <a:pPr algn="ctr"/>
                      <a:r>
                        <a:rPr lang="ru-RU" sz="1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400" i="0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более 1 раза в 4 года</a:t>
                      </a:r>
                      <a:r>
                        <a:rPr lang="ru-RU" sz="1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Умеренный риск</a:t>
                      </a:r>
                    </a:p>
                    <a:p>
                      <a:pPr algn="ctr"/>
                      <a:r>
                        <a:rPr lang="ru-RU" sz="1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400" i="0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более 1 раза в 5 лет</a:t>
                      </a:r>
                      <a:r>
                        <a:rPr lang="ru-RU" sz="1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 риск</a:t>
                      </a:r>
                    </a:p>
                    <a:p>
                      <a:pPr algn="ctr"/>
                      <a:r>
                        <a:rPr lang="ru-RU" sz="1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400" i="0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плановые проверки не проводятся</a:t>
                      </a:r>
                      <a:r>
                        <a:rPr lang="ru-RU" sz="1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388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электрические станции установленной мощностью от 500 МВт включительно и выше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электрические станции установленной мощностью от 150 МВт до 500 МВт;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электрические станции установленной мощностью от 50 МВт до 150 МВт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электрические станции установленной мощностью от 1 МВт до 50 МВт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электрические станции установленной мощностью менее 1 МВт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9216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объекты электросетевого хозяйства пропускной способностью электрической сети от 500 МВт включительно и выше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объекты электросетевого хозяйства пропускной способностью электрической сети от 100 МВт до 500 МВт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объекты электросетевого хозяйства пропускной способностью электрической сети от 5 МВт до 100 МВт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объекты электросетевого хозяйства пропускной способностью электрической сети от 0,15 МВт до 5 МВт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объекты электросетевого хозяйства пропускной способностью электрической сети менее 0,15 МВт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875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электроустановки потребителей максимальной мощностью от 500 МВт включительно и выше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электроустановки потребителей максимальной мощностью от 100 МВт до 500 МВт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электроустановки потребителей максимальной мощностью от 5 МВт до 100 МВт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электроустановки потребителей максимальной мощностью от 0,15 МВт до 5 МВт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электроустановки потребителей 1 и 2 категорий надежности электроснабжения максимальной мощностью менее 0,15 МВт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5838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объекты теплоснабжения установленной мощностью 200 МВт включительно и выше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объекты теплоснабжения установленной мощностью от 100 МВт до 200 МВт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объекты теплоснабжения установленной мощностью от 20 МВт до 100 МВт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объекты теплоснабжения установленной мощностью от 3 МВт до 20 МВт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объекты теплоснабжения установленной мощностью до 3 МВт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954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тепловые сети диаметра 600 мм включительно и выше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тепловые сети диаметра от 400 мм до 600 мм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тепловые сети диаметра от 300 мм до 400 мм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тепловые сети диаметра от 200 мм до 300 мм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тепловые сети диаметра менее 200 мм</a:t>
                      </a:r>
                      <a:endParaRPr lang="ru-RU"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2037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03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6D60D3-A2EA-F347-6A95-590E8318A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6658"/>
            <a:ext cx="10515600" cy="1046580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/>
              <a:t>Вопрос 6. Организация проверок на объектах теплоснабжения. Плановые, внеплановые проверки. Порядок проведения проверок. Сроки и последовательность административных процедур и административные действия при осуществлении государственного надзора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371453-527C-8271-93FA-BEE3054C3E7A}"/>
              </a:ext>
            </a:extLst>
          </p:cNvPr>
          <p:cNvSpPr txBox="1"/>
          <p:nvPr/>
        </p:nvSpPr>
        <p:spPr>
          <a:xfrm>
            <a:off x="3801979" y="1199191"/>
            <a:ext cx="47425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иды контрольных (надзорных) мероприятий</a:t>
            </a:r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CBEE13-610F-2940-EA23-EF5230EC7BB5}"/>
              </a:ext>
            </a:extLst>
          </p:cNvPr>
          <p:cNvSpPr txBox="1"/>
          <p:nvPr/>
        </p:nvSpPr>
        <p:spPr>
          <a:xfrm>
            <a:off x="1591912" y="1603663"/>
            <a:ext cx="205552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выездная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проверка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B16E6F-BAB3-DEAA-A593-BC31DDEFEBC1}"/>
              </a:ext>
            </a:extLst>
          </p:cNvPr>
          <p:cNvSpPr txBox="1"/>
          <p:nvPr/>
        </p:nvSpPr>
        <p:spPr>
          <a:xfrm>
            <a:off x="8582526" y="1601602"/>
            <a:ext cx="261085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документарная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проверка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167A6B6-1A80-72D1-EC04-0E34B11FA7D7}"/>
              </a:ext>
            </a:extLst>
          </p:cNvPr>
          <p:cNvSpPr txBox="1"/>
          <p:nvPr/>
        </p:nvSpPr>
        <p:spPr>
          <a:xfrm>
            <a:off x="989530" y="1940156"/>
            <a:ext cx="34169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рок проведения выездной проверки не может превышать 10 рабочих дней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BD67DD-92E1-9003-A5E1-9A631307566F}"/>
              </a:ext>
            </a:extLst>
          </p:cNvPr>
          <p:cNvSpPr txBox="1"/>
          <p:nvPr/>
        </p:nvSpPr>
        <p:spPr>
          <a:xfrm>
            <a:off x="1915027" y="2577015"/>
            <a:ext cx="2939448" cy="15618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buSzPts val="1400"/>
              <a:buBlip>
                <a:blip r:embed="rId2"/>
              </a:buBlip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осмотр;</a:t>
            </a:r>
          </a:p>
          <a:p>
            <a:pPr marL="342900" indent="-342900" algn="just">
              <a:lnSpc>
                <a:spcPct val="115000"/>
              </a:lnSpc>
              <a:buSzPts val="1400"/>
              <a:buBlip>
                <a:blip r:embed="rId2"/>
              </a:buBlip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опрос;</a:t>
            </a:r>
          </a:p>
          <a:p>
            <a:pPr marL="342900" indent="-342900" algn="just">
              <a:lnSpc>
                <a:spcPct val="115000"/>
              </a:lnSpc>
              <a:buSzPts val="1400"/>
              <a:buBlip>
                <a:blip r:embed="rId2"/>
              </a:buBlip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письменных объяснений;</a:t>
            </a:r>
          </a:p>
          <a:p>
            <a:pPr marL="342900" indent="-342900" algn="just">
              <a:lnSpc>
                <a:spcPct val="115000"/>
              </a:lnSpc>
              <a:buSzPts val="1400"/>
              <a:buBlip>
                <a:blip r:embed="rId2"/>
              </a:buBlip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истребование документов;</a:t>
            </a:r>
          </a:p>
          <a:p>
            <a:pPr marL="342900" indent="-342900" algn="just">
              <a:lnSpc>
                <a:spcPct val="115000"/>
              </a:lnSpc>
              <a:buSzPts val="1400"/>
              <a:buBlip>
                <a:blip r:embed="rId2"/>
              </a:buBlip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инструментальное обследование;</a:t>
            </a:r>
          </a:p>
          <a:p>
            <a:pPr marL="342900" indent="-342900" algn="just">
              <a:lnSpc>
                <a:spcPct val="115000"/>
              </a:lnSpc>
              <a:buSzPts val="1400"/>
              <a:buBlip>
                <a:blip r:embed="rId2"/>
              </a:buBlip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экспертиза;</a:t>
            </a:r>
          </a:p>
          <a:p>
            <a:pPr marL="342900" indent="-342900" algn="just">
              <a:lnSpc>
                <a:spcPct val="115000"/>
              </a:lnSpc>
              <a:buSzPts val="1400"/>
              <a:buBlip>
                <a:blip r:embed="rId2"/>
              </a:buBlip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452999-9410-48CE-5BEF-1F0A0FF42292}"/>
              </a:ext>
            </a:extLst>
          </p:cNvPr>
          <p:cNvSpPr txBox="1"/>
          <p:nvPr/>
        </p:nvSpPr>
        <p:spPr>
          <a:xfrm>
            <a:off x="8139362" y="1911983"/>
            <a:ext cx="3497179" cy="568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buSzPts val="1400"/>
              <a:buBlip>
                <a:blip r:embed="rId2"/>
              </a:buBlip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письменных объяснений;</a:t>
            </a:r>
          </a:p>
          <a:p>
            <a:pPr marL="342900" indent="-342900" algn="just">
              <a:lnSpc>
                <a:spcPct val="115000"/>
              </a:lnSpc>
              <a:buSzPts val="1400"/>
              <a:buBlip>
                <a:blip r:embed="rId2"/>
              </a:buBlip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истребование 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документов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9E1FF25-C3CB-2C13-38EE-85E212273865}"/>
              </a:ext>
            </a:extLst>
          </p:cNvPr>
          <p:cNvSpPr txBox="1"/>
          <p:nvPr/>
        </p:nvSpPr>
        <p:spPr>
          <a:xfrm>
            <a:off x="184351" y="4252492"/>
            <a:ext cx="6926179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Должностные лица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Федеральной службы по экологическому, технологическому и атомному надзору, осуществляющие государственный надзор, при проведении плановой проверки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обязаны использовать проверочные листы (списки контрольных вопросов)</a:t>
            </a:r>
            <a:r>
              <a:rPr lang="ru-RU" sz="1400" b="1" i="1" dirty="0">
                <a:solidFill>
                  <a:srgbClr val="94363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Ростехнадзора от 07.08.2023 № 284).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15BAB0B-DE00-0B85-3CB9-812E464B975F}"/>
              </a:ext>
            </a:extLst>
          </p:cNvPr>
          <p:cNvSpPr txBox="1"/>
          <p:nvPr/>
        </p:nvSpPr>
        <p:spPr>
          <a:xfrm>
            <a:off x="184351" y="5260895"/>
            <a:ext cx="6926179" cy="73866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плановой проверки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юридических лиц и индивидуальных предпринимателей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ограничивается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перечнем вопросов, включенных в проверочные листы (списки контрольных вопросов).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F1ACE2-99AA-DF41-A2AF-263B8A44A343}"/>
              </a:ext>
            </a:extLst>
          </p:cNvPr>
          <p:cNvSpPr txBox="1"/>
          <p:nvPr/>
        </p:nvSpPr>
        <p:spPr>
          <a:xfrm>
            <a:off x="184351" y="6053855"/>
            <a:ext cx="6926179" cy="73866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450215" algn="ctr">
              <a:buNone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 проведении выездных и документарных проверок должностными лицами, уполномоченными на проведение проверки, для фиксации доказательств нарушений обязательных требований могут использоваться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фотосъемка, аудио- и видеозапись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id="{553827C1-873F-D6A0-A345-839B47122083}"/>
              </a:ext>
            </a:extLst>
          </p:cNvPr>
          <p:cNvCxnSpPr>
            <a:stCxn id="5" idx="2"/>
          </p:cNvCxnSpPr>
          <p:nvPr/>
        </p:nvCxnSpPr>
        <p:spPr>
          <a:xfrm flipH="1">
            <a:off x="3535680" y="1568523"/>
            <a:ext cx="2637590" cy="2023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022E8EC6-7D75-9775-E34E-D01761E4CAFA}"/>
              </a:ext>
            </a:extLst>
          </p:cNvPr>
          <p:cNvCxnSpPr>
            <a:stCxn id="5" idx="2"/>
            <a:endCxn id="9" idx="1"/>
          </p:cNvCxnSpPr>
          <p:nvPr/>
        </p:nvCxnSpPr>
        <p:spPr>
          <a:xfrm>
            <a:off x="6173270" y="1568523"/>
            <a:ext cx="2409256" cy="2023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66AA6124-0CF0-2533-8A1B-D48EBBEC3B7F}"/>
              </a:ext>
            </a:extLst>
          </p:cNvPr>
          <p:cNvCxnSpPr>
            <a:cxnSpLocks/>
          </p:cNvCxnSpPr>
          <p:nvPr/>
        </p:nvCxnSpPr>
        <p:spPr>
          <a:xfrm flipH="1">
            <a:off x="2698014" y="2413789"/>
            <a:ext cx="1" cy="2188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056B9479-1D04-C05D-A350-B79CF1DF8A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020" y="3129177"/>
            <a:ext cx="4381500" cy="2921000"/>
          </a:xfrm>
          <a:prstGeom prst="rect">
            <a:avLst/>
          </a:prstGeom>
          <a:noFill/>
          <a:effectLst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489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51647A0-0DAA-04A8-9995-2507279EE236}"/>
              </a:ext>
            </a:extLst>
          </p:cNvPr>
          <p:cNvSpPr txBox="1"/>
          <p:nvPr/>
        </p:nvSpPr>
        <p:spPr>
          <a:xfrm>
            <a:off x="4368799" y="103287"/>
            <a:ext cx="40292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иды профилактических мероприятий</a:t>
            </a:r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D9F03C-B6E6-15A8-C871-8CF1A42E4BE7}"/>
              </a:ext>
            </a:extLst>
          </p:cNvPr>
          <p:cNvSpPr txBox="1"/>
          <p:nvPr/>
        </p:nvSpPr>
        <p:spPr>
          <a:xfrm>
            <a:off x="805849" y="1000826"/>
            <a:ext cx="180794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информирование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260EDE-7891-61DD-D6E8-95ED99CAC048}"/>
              </a:ext>
            </a:extLst>
          </p:cNvPr>
          <p:cNvSpPr txBox="1"/>
          <p:nvPr/>
        </p:nvSpPr>
        <p:spPr>
          <a:xfrm>
            <a:off x="4660231" y="805411"/>
            <a:ext cx="736332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Информирование по вопросу осуществления государственного надзора осуществляется в порядке, установленном Федеральным законом «О государственном контроле (надзоре) и муниципальном контроле в Российской Федерации».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7A80193-E78C-50CD-AE56-B2D0F3B72F26}"/>
              </a:ext>
            </a:extLst>
          </p:cNvPr>
          <p:cNvSpPr txBox="1"/>
          <p:nvPr/>
        </p:nvSpPr>
        <p:spPr>
          <a:xfrm>
            <a:off x="181277" y="1755561"/>
            <a:ext cx="283945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обобщение правоприменительной практики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4A6DB5-ABFC-9C15-9EA5-F2A2E23C9F51}"/>
              </a:ext>
            </a:extLst>
          </p:cNvPr>
          <p:cNvSpPr txBox="1"/>
          <p:nvPr/>
        </p:nvSpPr>
        <p:spPr>
          <a:xfrm>
            <a:off x="4660230" y="1694007"/>
            <a:ext cx="73633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Доклад по итогам обобщения правоприменительной практики по осуществлению государственного надзора готовится один раз в год и размещается на официальном сайте Федеральной службы по экологическому, технологическому и атомному надзору в сети «Интернет» в срок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 1 апреля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года, следующего за отчетным.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C91E227-61D1-5967-1A5F-7E1FC867EFBF}"/>
              </a:ext>
            </a:extLst>
          </p:cNvPr>
          <p:cNvSpPr txBox="1"/>
          <p:nvPr/>
        </p:nvSpPr>
        <p:spPr>
          <a:xfrm>
            <a:off x="290095" y="2974839"/>
            <a:ext cx="283945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объявление предостережений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43CB893-7815-A52B-0C43-E8343D43A616}"/>
              </a:ext>
            </a:extLst>
          </p:cNvPr>
          <p:cNvSpPr txBox="1"/>
          <p:nvPr/>
        </p:nvSpPr>
        <p:spPr>
          <a:xfrm>
            <a:off x="4660230" y="2790173"/>
            <a:ext cx="73633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 наличии сведений о готовящихся нарушениях обязательных требований, а также о признаках нарушений обязательных требований Федеральная служба объявляет предостережение о недопустимости нарушения обязательных требований с предложением принять меры по обеспечению соблюдения обязательных требований.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ECF53D7-EBF6-24DB-EA3B-0F7BD6CB8808}"/>
              </a:ext>
            </a:extLst>
          </p:cNvPr>
          <p:cNvSpPr txBox="1"/>
          <p:nvPr/>
        </p:nvSpPr>
        <p:spPr>
          <a:xfrm>
            <a:off x="3240504" y="3933658"/>
            <a:ext cx="62858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Показатели эффективности осуществления государственного надзора</a:t>
            </a:r>
            <a:endParaRPr lang="ru-RU" sz="16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4A9974F-C99A-9122-CD8B-064ECBD8F2E8}"/>
              </a:ext>
            </a:extLst>
          </p:cNvPr>
          <p:cNvSpPr txBox="1"/>
          <p:nvPr/>
        </p:nvSpPr>
        <p:spPr>
          <a:xfrm>
            <a:off x="1247540" y="4491895"/>
            <a:ext cx="10271760" cy="568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buSzPts val="1400"/>
              <a:buBlip>
                <a:blip r:embed="rId2"/>
              </a:buBlip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количества аварий, расследуемых органом государственного надзора, произошедших на используемых объектах</a:t>
            </a:r>
          </a:p>
          <a:p>
            <a:pPr marL="342900" indent="-342900" algn="just">
              <a:lnSpc>
                <a:spcPct val="115000"/>
              </a:lnSpc>
              <a:buSzPts val="1400"/>
              <a:buBlip>
                <a:blip r:embed="rId2"/>
              </a:buBlip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количества случаев со смертельным исходом в результате аварий, произошедших на используемых объектах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12DF532-5978-98C9-8BE9-B68954E0F3F8}"/>
              </a:ext>
            </a:extLst>
          </p:cNvPr>
          <p:cNvSpPr txBox="1"/>
          <p:nvPr/>
        </p:nvSpPr>
        <p:spPr>
          <a:xfrm>
            <a:off x="181277" y="5309455"/>
            <a:ext cx="7103443" cy="116955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отношении объектов теплоснабжения, являющихся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опасными производственными объектами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плановые проверки соблюдения требований безопасности в сфере теплоснабжения проводятся при осуществлении федерального государственного надзора в области промышленной безопасности с периодичностью, установленной Федеральным законом «О промышленной безопасности опасных производственных объектов».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3" name="Прямая со стрелкой 2">
            <a:extLst>
              <a:ext uri="{FF2B5EF4-FFF2-40B4-BE49-F238E27FC236}">
                <a16:creationId xmlns:a16="http://schemas.microsoft.com/office/drawing/2014/main" id="{C1391137-9153-78E3-13C9-B151B9598815}"/>
              </a:ext>
            </a:extLst>
          </p:cNvPr>
          <p:cNvCxnSpPr>
            <a:stCxn id="7" idx="3"/>
            <a:endCxn id="9" idx="1"/>
          </p:cNvCxnSpPr>
          <p:nvPr/>
        </p:nvCxnSpPr>
        <p:spPr>
          <a:xfrm>
            <a:off x="2613793" y="1170103"/>
            <a:ext cx="2046438" cy="46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3BB9742A-B4F5-100D-873F-241CE2C65CF5}"/>
              </a:ext>
            </a:extLst>
          </p:cNvPr>
          <p:cNvCxnSpPr>
            <a:cxnSpLocks/>
            <a:stCxn id="11" idx="3"/>
            <a:endCxn id="13" idx="1"/>
          </p:cNvCxnSpPr>
          <p:nvPr/>
        </p:nvCxnSpPr>
        <p:spPr>
          <a:xfrm>
            <a:off x="3020728" y="2171060"/>
            <a:ext cx="163950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FCDB1EA2-2710-647A-66C2-E1BC3EBD75BC}"/>
              </a:ext>
            </a:extLst>
          </p:cNvPr>
          <p:cNvCxnSpPr>
            <a:cxnSpLocks/>
            <a:stCxn id="15" idx="3"/>
            <a:endCxn id="17" idx="1"/>
          </p:cNvCxnSpPr>
          <p:nvPr/>
        </p:nvCxnSpPr>
        <p:spPr>
          <a:xfrm>
            <a:off x="3129546" y="3267227"/>
            <a:ext cx="15306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195135F6-5920-5DD0-78E9-1E93D9BD42CE}"/>
              </a:ext>
            </a:extLst>
          </p:cNvPr>
          <p:cNvCxnSpPr/>
          <p:nvPr/>
        </p:nvCxnSpPr>
        <p:spPr>
          <a:xfrm flipH="1">
            <a:off x="6654800" y="4272212"/>
            <a:ext cx="629920" cy="2896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9FC21695-6BFD-FE28-CB89-EFFAAB2221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240" y="5163993"/>
            <a:ext cx="2839451" cy="1552825"/>
          </a:xfrm>
          <a:prstGeom prst="rect">
            <a:avLst/>
          </a:prstGeom>
          <a:noFill/>
          <a:effectLst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6090146"/>
      </p:ext>
    </p:extLst>
  </p:cSld>
  <p:clrMapOvr>
    <a:masterClrMapping/>
  </p:clrMapOvr>
  <p:transition spd="slow">
    <p:wheel spokes="1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2141</Words>
  <Application>Microsoft Office PowerPoint</Application>
  <PresentationFormat>Широкоэкранный</PresentationFormat>
  <Paragraphs>151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Arial, sans-serif</vt:lpstr>
      <vt:lpstr>Calibri</vt:lpstr>
      <vt:lpstr>Calibri Light</vt:lpstr>
      <vt:lpstr>Symbol</vt:lpstr>
      <vt:lpstr>Times New Roman</vt:lpstr>
      <vt:lpstr>Тема Office</vt:lpstr>
      <vt:lpstr>Тема 1.1  Основы законодательства в сфере теплоснабжения. Осуществление федерального государственного энергетического надзора в сфере теплоснабжения</vt:lpstr>
      <vt:lpstr>Вопрос 1. Основные понятия</vt:lpstr>
      <vt:lpstr>Презентация PowerPoint</vt:lpstr>
      <vt:lpstr>Вопрос 2. Общие принципы организации отношений и основы государственной политики в сфере теплоснабжения. Нормативные правовые и правовые акты в области теплоснабжения </vt:lpstr>
      <vt:lpstr>Вопрос 3. Осуществление федерального государственного энергетического надзора в сфере теплоснабжения. Предмет государственного контроля (надзора). Управление государственного энергетического надзора в структуре Ростехнадзора. Основные задачи Управления. </vt:lpstr>
      <vt:lpstr>Вопрос 4.  Права, обязанности и ответственность должностных лиц, занимающихся эксплуатацией тепловых энергоустановок, и органов государственного контроля и надзора по обеспечению надежной, экономичной и безопасной эксплуатации тепловых энергоустановок. Права и обязанности должностных лиц Ростехнадзора при осуществлении государственного контроля (надзора).</vt:lpstr>
      <vt:lpstr>Вопрос 5. Отнесение деятельности теплоснабжающих организаций, теплосетевых организаций к определенной категории риска. Периодичность проверок</vt:lpstr>
      <vt:lpstr>Вопрос 6. Организация проверок на объектах теплоснабжения. Плановые, внеплановые проверки. Порядок проведения проверок. Сроки и последовательность административных процедур и административные действия при осуществлении государственного надзора</vt:lpstr>
      <vt:lpstr>Презентация PowerPoint</vt:lpstr>
      <vt:lpstr>Список использованной литературы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Юлия Дорошенко</dc:creator>
  <cp:lastModifiedBy>Юлия Дорошенко</cp:lastModifiedBy>
  <cp:revision>3</cp:revision>
  <dcterms:created xsi:type="dcterms:W3CDTF">2025-08-06T10:12:35Z</dcterms:created>
  <dcterms:modified xsi:type="dcterms:W3CDTF">2025-08-21T13:27:26Z</dcterms:modified>
</cp:coreProperties>
</file>