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7" r:id="rId1"/>
  </p:sldMasterIdLst>
  <p:sldIdLst>
    <p:sldId id="256" r:id="rId2"/>
    <p:sldId id="27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70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80" r:id="rId24"/>
    <p:sldId id="281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6C158-9078-4F08-BC62-17C221F7419F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C7A28-75F6-4ACB-8F40-8882737E59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227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6C158-9078-4F08-BC62-17C221F7419F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C7A28-75F6-4ACB-8F40-8882737E59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307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6C158-9078-4F08-BC62-17C221F7419F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C7A28-75F6-4ACB-8F40-8882737E59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5630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6C158-9078-4F08-BC62-17C221F7419F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C7A28-75F6-4ACB-8F40-8882737E59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55837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6C158-9078-4F08-BC62-17C221F7419F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C7A28-75F6-4ACB-8F40-8882737E59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25603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accent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6C158-9078-4F08-BC62-17C221F7419F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C7A28-75F6-4ACB-8F40-8882737E59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11127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solidFill>
                  <a:schemeClr val="tx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6C158-9078-4F08-BC62-17C221F7419F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C7A28-75F6-4ACB-8F40-8882737E59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80968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6C158-9078-4F08-BC62-17C221F7419F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C7A28-75F6-4ACB-8F40-8882737E59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8366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6C158-9078-4F08-BC62-17C221F7419F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C7A28-75F6-4ACB-8F40-8882737E59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0448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6C158-9078-4F08-BC62-17C221F7419F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C7A28-75F6-4ACB-8F40-8882737E59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2184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6C158-9078-4F08-BC62-17C221F7419F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C7A28-75F6-4ACB-8F40-8882737E59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8645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6C158-9078-4F08-BC62-17C221F7419F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C7A28-75F6-4ACB-8F40-8882737E59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6236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6C158-9078-4F08-BC62-17C221F7419F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C7A28-75F6-4ACB-8F40-8882737E59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290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6C158-9078-4F08-BC62-17C221F7419F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C7A28-75F6-4ACB-8F40-8882737E59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4997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6C158-9078-4F08-BC62-17C221F7419F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C7A28-75F6-4ACB-8F40-8882737E59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06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6C158-9078-4F08-BC62-17C221F7419F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C7A28-75F6-4ACB-8F40-8882737E59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503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1FE6C158-9078-4F08-BC62-17C221F7419F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FCDC7A28-75F6-4ACB-8F40-8882737E59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1538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  <a:alpha val="7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1FE6C158-9078-4F08-BC62-17C221F7419F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FCDC7A28-75F6-4ACB-8F40-8882737E59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51030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  <p:sldLayoutId id="2147483769" r:id="rId12"/>
    <p:sldLayoutId id="2147483770" r:id="rId13"/>
    <p:sldLayoutId id="2147483771" r:id="rId14"/>
    <p:sldLayoutId id="2147483772" r:id="rId15"/>
    <p:sldLayoutId id="2147483773" r:id="rId16"/>
    <p:sldLayoutId id="2147483774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accent1"/>
          </a:soli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20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8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6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3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sv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sv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sv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1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sv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071306-D9F3-1F4A-5837-606D78698F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412240"/>
            <a:ext cx="4013199" cy="4092614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solidFill>
                  <a:schemeClr val="accent1">
                    <a:lumMod val="10000"/>
                  </a:schemeClr>
                </a:solidFill>
              </a:rPr>
              <a:t>Тема 1. Правила по охране труда при эксплуатации электроустановок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B54BBC7-AC9D-3798-D82F-8B43112378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13200" y="169395"/>
            <a:ext cx="8034421" cy="6519209"/>
          </a:xfrm>
          <a:blipFill dpi="0" rotWithShape="1">
            <a:blip r:embed="rId2">
              <a:alphaModFix amt="21000"/>
            </a:blip>
            <a:srcRect/>
            <a:tile tx="0" ty="0" sx="100000" sy="100000" flip="none" algn="tl"/>
          </a:blipFill>
        </p:spPr>
        <p:txBody>
          <a:bodyPr>
            <a:normAutofit fontScale="25000" lnSpcReduction="20000"/>
          </a:bodyPr>
          <a:lstStyle/>
          <a:p>
            <a:pPr algn="just"/>
            <a:endParaRPr lang="ru-RU" sz="5600" b="1" dirty="0">
              <a:solidFill>
                <a:schemeClr val="accent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5600" b="1" dirty="0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1. Область применения Правил по охране труда при эксплуатации электроустановок. </a:t>
            </a:r>
          </a:p>
          <a:p>
            <a:pPr algn="just"/>
            <a:r>
              <a:rPr lang="ru-RU" sz="5600" b="1" dirty="0">
                <a:solidFill>
                  <a:schemeClr val="accent1">
                    <a:lumMod val="1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2. Требования к работникам, допускаемым к выполнению работ в электроустановках</a:t>
            </a:r>
          </a:p>
          <a:p>
            <a:pPr algn="just"/>
            <a:r>
              <a:rPr lang="ru-RU" sz="5600" b="1" dirty="0">
                <a:solidFill>
                  <a:schemeClr val="accent1">
                    <a:lumMod val="1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3. Охрана труда при осмотрах, оперативном обслуживании и технологическом управлении электроустановок. </a:t>
            </a:r>
          </a:p>
          <a:p>
            <a:pPr algn="just"/>
            <a:r>
              <a:rPr lang="ru-RU" sz="5600" b="1" dirty="0">
                <a:solidFill>
                  <a:schemeClr val="accent1">
                    <a:lumMod val="1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4. Охрана труда при производстве работ в действующих электроустановках. </a:t>
            </a:r>
          </a:p>
          <a:p>
            <a:pPr algn="just"/>
            <a:r>
              <a:rPr lang="ru-RU" sz="5600" b="1" dirty="0">
                <a:solidFill>
                  <a:schemeClr val="accent1">
                    <a:lumMod val="1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5. Организационные мероприятия по обеспечению безопасного проведения работ в электроустановках. </a:t>
            </a:r>
          </a:p>
          <a:p>
            <a:pPr algn="just"/>
            <a:r>
              <a:rPr lang="ru-RU" sz="5600" b="1" dirty="0">
                <a:solidFill>
                  <a:schemeClr val="accent1">
                    <a:lumMod val="1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6. Организация работ в электроустановках с оформлением наряда-допуска.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5600" b="1" dirty="0">
                <a:solidFill>
                  <a:schemeClr val="accent1">
                    <a:lumMod val="1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7. Организация работ в электроустановках по распоряжению.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5600" b="1" dirty="0">
                <a:solidFill>
                  <a:schemeClr val="accent1">
                    <a:lumMod val="1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8. Охрана труда при организации работ в электроустановках, выполняемых по перечню работ в порядке текущей эксплуатации.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5600" b="1" dirty="0">
                <a:solidFill>
                  <a:schemeClr val="accent1">
                    <a:lumMod val="1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9. Охрана труда при подготовке рабочего места и первичном допуске бригады к работе в электроустановках по наряду-допуску и распоряжению.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5600" b="1" dirty="0">
                <a:solidFill>
                  <a:schemeClr val="accent1">
                    <a:lumMod val="1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10. Вывешивание запрещающих плакатов.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5600" b="1" dirty="0">
                <a:solidFill>
                  <a:schemeClr val="accent1">
                    <a:lumMod val="1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11. Охрана труда при выполнении работ с аккумуляторными батареями.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5600" b="1" dirty="0">
                <a:solidFill>
                  <a:schemeClr val="accent1">
                    <a:lumMod val="1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12. Охрана труда при выполнении работ на воздушных линиях электропередачи.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5600" b="1" dirty="0">
                <a:solidFill>
                  <a:schemeClr val="accent1">
                    <a:lumMod val="1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13. Охрана труда при работе с переносным электроинструментом и светильниками, ручными электрическими машинами, разделительными трансформаторами.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5600" b="1" dirty="0">
                <a:solidFill>
                  <a:schemeClr val="accent1">
                    <a:lumMod val="1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14. Охрана труда при организации работ командированного персонала.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5600" b="1" dirty="0">
                <a:solidFill>
                  <a:schemeClr val="accent1">
                    <a:lumMod val="1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15. Охрана труда при допуске персонала строительно-монтажных организаций к работам в действующих электроустановках и в охранной зоне линий электропередачи.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5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7906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884818-816E-16DF-DFB9-386CF3FDB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2853" y="182682"/>
            <a:ext cx="9905998" cy="1200329"/>
          </a:xfrm>
          <a:blipFill>
            <a:blip r:embed="rId2">
              <a:alphaModFix amt="21000"/>
            </a:blip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pPr algn="ctr"/>
            <a:r>
              <a:rPr lang="ru-RU" sz="3200" dirty="0">
                <a:solidFill>
                  <a:schemeClr val="accent1">
                    <a:lumMod val="10000"/>
                  </a:schemeClr>
                </a:solidFill>
              </a:rPr>
              <a:t>Вопрос 5. Организационные мероприятия по обеспечению безопасного проведения работ в электроустановках</a:t>
            </a:r>
            <a:r>
              <a:rPr lang="ru-RU" sz="3200" dirty="0"/>
              <a:t>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9B26BAB-2C59-16CA-B835-F6E36CD5EB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685" y="1568950"/>
            <a:ext cx="5594684" cy="5088523"/>
          </a:xfrm>
          <a:ln>
            <a:solidFill>
              <a:schemeClr val="accent6">
                <a:lumMod val="75000"/>
              </a:schemeClr>
            </a:solidFill>
          </a:ln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chemeClr val="accent1">
                    <a:lumMod val="10000"/>
                  </a:schemeClr>
                </a:solidFill>
              </a:rPr>
              <a:t>Организационными мероприятиями, обеспечивающими безопасность работ в электроустановках, являются: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-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оформление работ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 нарядом-допуском, распоряжением или перечнем работ, выполняемых в порядке текущей эксплуатации;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-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выдача разрешения 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на подготовку рабочего места и на допуск к работе с учетом требований пункта 5.14 Правил;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-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допуск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 к работе; 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-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надзор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 во время работы;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-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оформление перерыва 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в работе, перевода на другое место, окончания работы.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За безопасное ведение работ отвечают следующие работники: </a:t>
            </a:r>
            <a:r>
              <a:rPr lang="ru-RU" u="sng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выдающий наряд-допуск, распоряжение, разрешение; ответственный руководитель работ; допускающий; производитель работ; наблюдающий; члены бригады.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0AC98F-CF92-5F10-623A-9D82946395D9}"/>
              </a:ext>
            </a:extLst>
          </p:cNvPr>
          <p:cNvSpPr txBox="1"/>
          <p:nvPr/>
        </p:nvSpPr>
        <p:spPr>
          <a:xfrm>
            <a:off x="6096000" y="3335636"/>
            <a:ext cx="2310064" cy="120032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1">
                    <a:lumMod val="10000"/>
                  </a:schemeClr>
                </a:solidFill>
              </a:rPr>
              <a:t>Ответственным руководителем работ назначается: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085001-E34C-B8A9-7F62-B6DBB15E72FB}"/>
              </a:ext>
            </a:extLst>
          </p:cNvPr>
          <p:cNvSpPr txBox="1"/>
          <p:nvPr/>
        </p:nvSpPr>
        <p:spPr>
          <a:xfrm>
            <a:off x="8555255" y="1891349"/>
            <a:ext cx="3284620" cy="1200329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1">
                    <a:lumMod val="10000"/>
                  </a:schemeClr>
                </a:solidFill>
              </a:rPr>
              <a:t>В ЭУ напряжением выше 1000В – административно-технический персонал с </a:t>
            </a:r>
            <a:r>
              <a:rPr lang="en-GB" dirty="0">
                <a:solidFill>
                  <a:schemeClr val="accent1">
                    <a:lumMod val="10000"/>
                  </a:schemeClr>
                </a:solidFill>
              </a:rPr>
              <a:t>V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</a:rPr>
              <a:t> группой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46CA53-ECE2-20C5-5455-4B01A0F0CAFC}"/>
              </a:ext>
            </a:extLst>
          </p:cNvPr>
          <p:cNvSpPr txBox="1"/>
          <p:nvPr/>
        </p:nvSpPr>
        <p:spPr>
          <a:xfrm>
            <a:off x="8555255" y="4966651"/>
            <a:ext cx="3284620" cy="1200329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1">
                    <a:lumMod val="10000"/>
                  </a:schemeClr>
                </a:solidFill>
              </a:rPr>
              <a:t>В ЭУ напряжением до 1000В – административно-технический персонал с </a:t>
            </a:r>
            <a:r>
              <a:rPr lang="en-GB" dirty="0">
                <a:solidFill>
                  <a:schemeClr val="accent1">
                    <a:lumMod val="10000"/>
                  </a:schemeClr>
                </a:solidFill>
              </a:rPr>
              <a:t>IV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</a:rPr>
              <a:t> группой</a:t>
            </a:r>
          </a:p>
        </p:txBody>
      </p:sp>
      <p:pic>
        <p:nvPicPr>
          <p:cNvPr id="8" name="Рисунок 7" descr="Линия со стрелкой: изгиб по часовой стрелке">
            <a:extLst>
              <a:ext uri="{FF2B5EF4-FFF2-40B4-BE49-F238E27FC236}">
                <a16:creationId xmlns:a16="http://schemas.microsoft.com/office/drawing/2014/main" id="{52417ACB-B141-3993-12EA-8BB95C5076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3233327">
            <a:off x="7716554" y="2437597"/>
            <a:ext cx="914400" cy="914400"/>
          </a:xfrm>
          <a:prstGeom prst="rect">
            <a:avLst/>
          </a:prstGeom>
        </p:spPr>
      </p:pic>
      <p:pic>
        <p:nvPicPr>
          <p:cNvPr id="10" name="Рисунок 9" descr="Линия со стрелкой: изгиб против часовой стрелки">
            <a:extLst>
              <a:ext uri="{FF2B5EF4-FFF2-40B4-BE49-F238E27FC236}">
                <a16:creationId xmlns:a16="http://schemas.microsoft.com/office/drawing/2014/main" id="{FAAC0313-7D84-9930-FB91-DA25910C6D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7956401">
            <a:off x="7723756" y="439742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719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97000A-DADA-94B8-6BBC-829B0309AE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0281" y="53171"/>
            <a:ext cx="10904620" cy="923330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</a:effectLst>
              </a:rPr>
              <a:t>Дополнительные обязанности работников, ответственных за безопасное ведение работ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994275B-ABC1-912F-E5AC-B56CFBF154F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606" t="31345" r="45263" b="22807"/>
          <a:stretch/>
        </p:blipFill>
        <p:spPr>
          <a:xfrm>
            <a:off x="139656" y="976501"/>
            <a:ext cx="6022741" cy="56638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F9DB42E-72EC-6BD7-9B9A-B19225D7C5A8}"/>
              </a:ext>
            </a:extLst>
          </p:cNvPr>
          <p:cNvSpPr txBox="1"/>
          <p:nvPr/>
        </p:nvSpPr>
        <p:spPr>
          <a:xfrm>
            <a:off x="6288464" y="2055890"/>
            <a:ext cx="1951296" cy="65748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1">
                    <a:lumMod val="10000"/>
                  </a:schemeClr>
                </a:solidFill>
              </a:rPr>
              <a:t>Допускающий</a:t>
            </a:r>
            <a:r>
              <a:rPr lang="ru-RU" dirty="0"/>
              <a:t> 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</a:rPr>
              <a:t>должен иметь: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025598-F07A-F9B7-1D5D-AF8C956F6693}"/>
              </a:ext>
            </a:extLst>
          </p:cNvPr>
          <p:cNvSpPr txBox="1"/>
          <p:nvPr/>
        </p:nvSpPr>
        <p:spPr>
          <a:xfrm>
            <a:off x="8744286" y="1161335"/>
            <a:ext cx="3284620" cy="830997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accent1">
                    <a:lumMod val="10000"/>
                  </a:schemeClr>
                </a:solidFill>
              </a:rPr>
              <a:t>В ЭУ напряжением выше 1000В – </a:t>
            </a:r>
            <a:r>
              <a:rPr lang="en-GB" sz="1600" dirty="0">
                <a:solidFill>
                  <a:schemeClr val="accent1">
                    <a:lumMod val="10000"/>
                  </a:schemeClr>
                </a:solidFill>
              </a:rPr>
              <a:t>IV</a:t>
            </a:r>
            <a:r>
              <a:rPr lang="ru-RU" sz="1600" dirty="0">
                <a:solidFill>
                  <a:schemeClr val="accent1">
                    <a:lumMod val="10000"/>
                  </a:schemeClr>
                </a:solidFill>
              </a:rPr>
              <a:t> группу по электробезопасности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F7BBCAA-2846-2630-BFA2-4DA92A3F11C6}"/>
              </a:ext>
            </a:extLst>
          </p:cNvPr>
          <p:cNvSpPr txBox="1"/>
          <p:nvPr/>
        </p:nvSpPr>
        <p:spPr>
          <a:xfrm>
            <a:off x="8776237" y="2835292"/>
            <a:ext cx="3284620" cy="830997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accent1">
                    <a:lumMod val="10000"/>
                  </a:schemeClr>
                </a:solidFill>
              </a:rPr>
              <a:t>В ЭУ напряжением до 1000В – </a:t>
            </a:r>
            <a:r>
              <a:rPr lang="en-GB" sz="1600" dirty="0">
                <a:solidFill>
                  <a:schemeClr val="accent1">
                    <a:lumMod val="10000"/>
                  </a:schemeClr>
                </a:solidFill>
              </a:rPr>
              <a:t>III</a:t>
            </a:r>
            <a:r>
              <a:rPr lang="ru-RU" sz="1600" dirty="0">
                <a:solidFill>
                  <a:schemeClr val="accent1">
                    <a:lumMod val="10000"/>
                  </a:schemeClr>
                </a:solidFill>
              </a:rPr>
              <a:t> группу по электробезопасности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C91F4AE-7CE0-52DF-310D-67FB06F75321}"/>
              </a:ext>
            </a:extLst>
          </p:cNvPr>
          <p:cNvSpPr txBox="1"/>
          <p:nvPr/>
        </p:nvSpPr>
        <p:spPr>
          <a:xfrm>
            <a:off x="6288464" y="4984389"/>
            <a:ext cx="195129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1">
                    <a:lumMod val="10000"/>
                  </a:schemeClr>
                </a:solidFill>
              </a:rPr>
              <a:t>Производитель должен иметь: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168D9B-3E69-CF64-D150-1D4431EC5937}"/>
              </a:ext>
            </a:extLst>
          </p:cNvPr>
          <p:cNvSpPr txBox="1"/>
          <p:nvPr/>
        </p:nvSpPr>
        <p:spPr>
          <a:xfrm>
            <a:off x="8744286" y="4034672"/>
            <a:ext cx="3284620" cy="830997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accent1">
                    <a:lumMod val="10000"/>
                  </a:schemeClr>
                </a:solidFill>
              </a:rPr>
              <a:t>В ЭУ напряжением выше 1000В – </a:t>
            </a:r>
            <a:r>
              <a:rPr lang="en-GB" sz="1600" dirty="0">
                <a:solidFill>
                  <a:schemeClr val="accent1">
                    <a:lumMod val="10000"/>
                  </a:schemeClr>
                </a:solidFill>
              </a:rPr>
              <a:t>IV</a:t>
            </a:r>
            <a:r>
              <a:rPr lang="ru-RU" sz="1600" dirty="0">
                <a:solidFill>
                  <a:schemeClr val="accent1">
                    <a:lumMod val="10000"/>
                  </a:schemeClr>
                </a:solidFill>
              </a:rPr>
              <a:t> группу по электробезопасности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CEF055-A7BA-C6C6-ABC5-A41EF2CD5ACA}"/>
              </a:ext>
            </a:extLst>
          </p:cNvPr>
          <p:cNvSpPr txBox="1"/>
          <p:nvPr/>
        </p:nvSpPr>
        <p:spPr>
          <a:xfrm>
            <a:off x="8744286" y="5881499"/>
            <a:ext cx="3284620" cy="830997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accent1">
                    <a:lumMod val="10000"/>
                  </a:schemeClr>
                </a:solidFill>
              </a:rPr>
              <a:t>В ЭУ напряжением до 1000В – </a:t>
            </a:r>
            <a:r>
              <a:rPr lang="en-GB" sz="1600" dirty="0">
                <a:solidFill>
                  <a:schemeClr val="accent1">
                    <a:lumMod val="10000"/>
                  </a:schemeClr>
                </a:solidFill>
              </a:rPr>
              <a:t>III</a:t>
            </a:r>
            <a:r>
              <a:rPr lang="ru-RU" sz="1600" dirty="0">
                <a:solidFill>
                  <a:schemeClr val="accent1">
                    <a:lumMod val="10000"/>
                  </a:schemeClr>
                </a:solidFill>
              </a:rPr>
              <a:t> группу по электробезопасности</a:t>
            </a:r>
          </a:p>
        </p:txBody>
      </p:sp>
      <p:pic>
        <p:nvPicPr>
          <p:cNvPr id="4" name="Рисунок 3" descr="Линия со стрелкой: изгиб по часовой стрелке">
            <a:extLst>
              <a:ext uri="{FF2B5EF4-FFF2-40B4-BE49-F238E27FC236}">
                <a16:creationId xmlns:a16="http://schemas.microsoft.com/office/drawing/2014/main" id="{AB68A8B9-F3A5-8D14-35AC-5E2C4890CB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755224">
            <a:off x="8178045" y="4484443"/>
            <a:ext cx="508356" cy="508356"/>
          </a:xfrm>
          <a:prstGeom prst="rect">
            <a:avLst/>
          </a:prstGeom>
        </p:spPr>
      </p:pic>
      <p:pic>
        <p:nvPicPr>
          <p:cNvPr id="13" name="Рисунок 12" descr="Линия со стрелкой: изгиб против часовой стрелки">
            <a:extLst>
              <a:ext uri="{FF2B5EF4-FFF2-40B4-BE49-F238E27FC236}">
                <a16:creationId xmlns:a16="http://schemas.microsoft.com/office/drawing/2014/main" id="{53D77D0F-A650-505E-C822-9E7E1CC80C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7356727">
            <a:off x="8166304" y="2644105"/>
            <a:ext cx="531839" cy="531839"/>
          </a:xfrm>
          <a:prstGeom prst="rect">
            <a:avLst/>
          </a:prstGeom>
        </p:spPr>
      </p:pic>
      <p:pic>
        <p:nvPicPr>
          <p:cNvPr id="14" name="Рисунок 13" descr="Линия со стрелкой: изгиб против часовой стрелки">
            <a:extLst>
              <a:ext uri="{FF2B5EF4-FFF2-40B4-BE49-F238E27FC236}">
                <a16:creationId xmlns:a16="http://schemas.microsoft.com/office/drawing/2014/main" id="{EB4E134E-CF26-DE6D-E832-2FE27FB3BB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7356727">
            <a:off x="8111055" y="5615580"/>
            <a:ext cx="531839" cy="531839"/>
          </a:xfrm>
          <a:prstGeom prst="rect">
            <a:avLst/>
          </a:prstGeom>
        </p:spPr>
      </p:pic>
      <p:pic>
        <p:nvPicPr>
          <p:cNvPr id="15" name="Рисунок 14" descr="Линия со стрелкой: изгиб по часовой стрелке">
            <a:extLst>
              <a:ext uri="{FF2B5EF4-FFF2-40B4-BE49-F238E27FC236}">
                <a16:creationId xmlns:a16="http://schemas.microsoft.com/office/drawing/2014/main" id="{6E79C66E-5AF8-E409-AD18-D86E0FE339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755224">
            <a:off x="8208154" y="1547612"/>
            <a:ext cx="508356" cy="508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709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F504AF-3BAD-10EE-6750-D23895359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2693" y="121920"/>
            <a:ext cx="9905998" cy="1742440"/>
          </a:xfrm>
          <a:blipFill>
            <a:blip r:embed="rId2">
              <a:alphaModFix amt="21000"/>
            </a:blip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accent1">
                    <a:lumMod val="10000"/>
                  </a:schemeClr>
                </a:solidFill>
              </a:rPr>
              <a:t>Вопрос 6. Организация работ в электроустановках с оформлением наряда-допуска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1DC624D-EA76-649C-60D6-B011339E36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2692" y="2001520"/>
            <a:ext cx="10593387" cy="4663439"/>
          </a:xfrm>
        </p:spPr>
        <p:txBody>
          <a:bodyPr>
            <a:normAutofit fontScale="40000" lnSpcReduction="20000"/>
          </a:bodyPr>
          <a:lstStyle/>
          <a:p>
            <a:pPr marL="0" indent="0" algn="just">
              <a:buNone/>
            </a:pPr>
            <a:r>
              <a:rPr lang="ru-RU" sz="4000" b="0" i="0" dirty="0">
                <a:solidFill>
                  <a:srgbClr val="000000"/>
                </a:solidFill>
                <a:effectLst/>
              </a:rPr>
              <a:t>Наряд-допуск оформляется в </a:t>
            </a:r>
            <a:r>
              <a:rPr lang="ru-RU" sz="4000" b="1" i="0" dirty="0">
                <a:solidFill>
                  <a:srgbClr val="000000"/>
                </a:solidFill>
                <a:effectLst/>
              </a:rPr>
              <a:t>двух экземплярах</a:t>
            </a:r>
            <a:r>
              <a:rPr lang="ru-RU" sz="4000" b="0" i="0" dirty="0">
                <a:solidFill>
                  <a:srgbClr val="000000"/>
                </a:solidFill>
                <a:effectLst/>
              </a:rPr>
              <a:t> и выдается на руки производителю работ (или наблюдающему) и допускающему, и в трех – при передаче по телефону, радио, почте и т.д.</a:t>
            </a:r>
          </a:p>
          <a:p>
            <a:pPr marL="0" indent="0" algn="just">
              <a:buNone/>
            </a:pPr>
            <a:r>
              <a:rPr lang="ru-RU" sz="4000" b="0" i="0" dirty="0">
                <a:solidFill>
                  <a:srgbClr val="000000"/>
                </a:solidFill>
                <a:effectLst/>
              </a:rPr>
              <a:t>Число нарядов-допусков, выдаваемых на одного ответственного руководителя работ, определяет работник, </a:t>
            </a:r>
            <a:r>
              <a:rPr lang="ru-RU" sz="4000" b="1" i="0" dirty="0">
                <a:solidFill>
                  <a:srgbClr val="000000"/>
                </a:solidFill>
                <a:effectLst/>
              </a:rPr>
              <a:t>выдающий наряд-допуск</a:t>
            </a:r>
            <a:r>
              <a:rPr lang="ru-RU" sz="4000" b="0" i="0" dirty="0">
                <a:solidFill>
                  <a:srgbClr val="000000"/>
                </a:solidFill>
                <a:effectLst/>
              </a:rPr>
              <a:t>.</a:t>
            </a:r>
            <a:endParaRPr lang="ru-RU" sz="4000" dirty="0">
              <a:solidFill>
                <a:srgbClr val="000000"/>
              </a:solidFill>
            </a:endParaRPr>
          </a:p>
          <a:p>
            <a:pPr marL="0" indent="0" algn="just">
              <a:buNone/>
            </a:pPr>
            <a:r>
              <a:rPr lang="ru-RU" sz="4000" b="0" i="0" dirty="0">
                <a:solidFill>
                  <a:srgbClr val="000000"/>
                </a:solidFill>
                <a:effectLst/>
              </a:rPr>
              <a:t>Выдавать наряд-допуск разрешается на срок </a:t>
            </a:r>
            <a:r>
              <a:rPr lang="ru-RU" sz="4000" b="1" i="0" dirty="0">
                <a:solidFill>
                  <a:srgbClr val="000000"/>
                </a:solidFill>
                <a:effectLst/>
              </a:rPr>
              <a:t>не более 15 календарных дней </a:t>
            </a:r>
            <a:r>
              <a:rPr lang="ru-RU" sz="4000" b="0" i="0" dirty="0">
                <a:solidFill>
                  <a:srgbClr val="000000"/>
                </a:solidFill>
                <a:effectLst/>
              </a:rPr>
              <a:t>со дня начала работы. Продлевать можно </a:t>
            </a:r>
            <a:r>
              <a:rPr lang="ru-RU" sz="4000" b="1" i="0" dirty="0">
                <a:solidFill>
                  <a:srgbClr val="000000"/>
                </a:solidFill>
                <a:effectLst/>
              </a:rPr>
              <a:t>1 раз</a:t>
            </a:r>
            <a:r>
              <a:rPr lang="ru-RU" sz="4000" b="0" i="0" dirty="0">
                <a:solidFill>
                  <a:srgbClr val="000000"/>
                </a:solidFill>
                <a:effectLst/>
              </a:rPr>
              <a:t> на срок </a:t>
            </a:r>
            <a:r>
              <a:rPr lang="ru-RU" sz="4000" b="1" i="0" dirty="0">
                <a:solidFill>
                  <a:srgbClr val="000000"/>
                </a:solidFill>
                <a:effectLst/>
              </a:rPr>
              <a:t>не более 15 календарных дней</a:t>
            </a:r>
            <a:r>
              <a:rPr lang="ru-RU" sz="4000" b="0" i="0" dirty="0">
                <a:solidFill>
                  <a:srgbClr val="000000"/>
                </a:solidFill>
                <a:effectLst/>
              </a:rPr>
              <a:t>. Продлевать наряд-допуск имеет право работник, выдавший наряд-допуск, или другой работник, имеющий право выдачи наряда-допуска на работы в данной электроустановке.</a:t>
            </a:r>
          </a:p>
          <a:p>
            <a:pPr marL="0" indent="0" algn="just">
              <a:buNone/>
            </a:pPr>
            <a:r>
              <a:rPr lang="ru-RU" sz="4000" b="0" i="0" dirty="0">
                <a:solidFill>
                  <a:srgbClr val="000000"/>
                </a:solidFill>
                <a:effectLst/>
              </a:rPr>
              <a:t>Учет работ по нарядам-допускам и распоряжениям ведется в </a:t>
            </a:r>
            <a:r>
              <a:rPr lang="ru-RU" sz="4000" b="1" i="0" dirty="0">
                <a:solidFill>
                  <a:srgbClr val="000000"/>
                </a:solidFill>
                <a:effectLst/>
              </a:rPr>
              <a:t>журнале учета работ </a:t>
            </a:r>
            <a:r>
              <a:rPr lang="ru-RU" sz="4000" b="0" i="0" dirty="0">
                <a:solidFill>
                  <a:srgbClr val="000000"/>
                </a:solidFill>
                <a:effectLst/>
              </a:rPr>
              <a:t>по нарядам-допускам и распоряжениям.</a:t>
            </a:r>
          </a:p>
          <a:p>
            <a:pPr marL="0" indent="0" algn="just">
              <a:buNone/>
            </a:pPr>
            <a:r>
              <a:rPr lang="ru-RU" sz="4000" b="0" i="0" dirty="0">
                <a:solidFill>
                  <a:srgbClr val="000000"/>
                </a:solidFill>
                <a:effectLst/>
              </a:rPr>
              <a:t>Наряд-допуск разрешается выдавать на </a:t>
            </a:r>
            <a:r>
              <a:rPr lang="ru-RU" sz="4000" b="1" i="0" dirty="0">
                <a:solidFill>
                  <a:srgbClr val="000000"/>
                </a:solidFill>
                <a:effectLst/>
              </a:rPr>
              <a:t>одно или несколько рабочих мест </a:t>
            </a:r>
            <a:r>
              <a:rPr lang="ru-RU" sz="4000" b="0" i="0" dirty="0">
                <a:solidFill>
                  <a:srgbClr val="000000"/>
                </a:solidFill>
                <a:effectLst/>
              </a:rPr>
              <a:t>электрической цепи (оборудование и шины) одного назначения, наименования и напряжения.</a:t>
            </a:r>
          </a:p>
          <a:p>
            <a:pPr marL="0" indent="0" algn="just">
              <a:buNone/>
            </a:pPr>
            <a:r>
              <a:rPr lang="ru-RU" sz="4000" b="0" i="0" dirty="0">
                <a:solidFill>
                  <a:srgbClr val="000000"/>
                </a:solidFill>
                <a:effectLst/>
              </a:rPr>
              <a:t>Допускается выдавать один наряд-допуск для поочередного проведения однотипной работы на нескольких электроустановках, предназначенных для преобразования и распределения электрической энергии (далее - подстанциях) или нескольких присоединениях одной подстанции. Срок действия такого наряда - </a:t>
            </a:r>
            <a:r>
              <a:rPr lang="ru-RU" sz="4000" b="1" i="0" dirty="0">
                <a:solidFill>
                  <a:srgbClr val="000000"/>
                </a:solidFill>
                <a:effectLst/>
              </a:rPr>
              <a:t>1 сутки</a:t>
            </a:r>
            <a:r>
              <a:rPr lang="ru-RU" sz="4000" b="0" i="0" dirty="0">
                <a:solidFill>
                  <a:srgbClr val="000000"/>
                </a:solidFill>
                <a:effectLst/>
              </a:rPr>
              <a:t>.</a:t>
            </a:r>
          </a:p>
          <a:p>
            <a:pPr marL="0" indent="0" algn="just">
              <a:buNone/>
            </a:pPr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dirty="0"/>
          </a:p>
        </p:txBody>
      </p:sp>
      <p:pic>
        <p:nvPicPr>
          <p:cNvPr id="4" name="Рисунок 3" descr="Одна шестеренка">
            <a:extLst>
              <a:ext uri="{FF2B5EF4-FFF2-40B4-BE49-F238E27FC236}">
                <a16:creationId xmlns:a16="http://schemas.microsoft.com/office/drawing/2014/main" id="{7C4E1E37-DBCB-2CDB-4BCE-DC0B5F3B1B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3401" y="2085940"/>
            <a:ext cx="314960" cy="314960"/>
          </a:xfrm>
          <a:prstGeom prst="rect">
            <a:avLst/>
          </a:prstGeom>
        </p:spPr>
      </p:pic>
      <p:pic>
        <p:nvPicPr>
          <p:cNvPr id="5" name="Рисунок 4" descr="Одна шестеренка">
            <a:extLst>
              <a:ext uri="{FF2B5EF4-FFF2-40B4-BE49-F238E27FC236}">
                <a16:creationId xmlns:a16="http://schemas.microsoft.com/office/drawing/2014/main" id="{C7382E0A-63BD-FBA6-6AEF-F6620095C7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3456" y="2602900"/>
            <a:ext cx="314960" cy="314960"/>
          </a:xfrm>
          <a:prstGeom prst="rect">
            <a:avLst/>
          </a:prstGeom>
        </p:spPr>
      </p:pic>
      <p:pic>
        <p:nvPicPr>
          <p:cNvPr id="6" name="Рисунок 5" descr="Одна шестеренка">
            <a:extLst>
              <a:ext uri="{FF2B5EF4-FFF2-40B4-BE49-F238E27FC236}">
                <a16:creationId xmlns:a16="http://schemas.microsoft.com/office/drawing/2014/main" id="{1D6EB727-800C-D6BD-D461-5B6345271B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8161" y="3114040"/>
            <a:ext cx="314960" cy="314960"/>
          </a:xfrm>
          <a:prstGeom prst="rect">
            <a:avLst/>
          </a:prstGeom>
        </p:spPr>
      </p:pic>
      <p:pic>
        <p:nvPicPr>
          <p:cNvPr id="7" name="Рисунок 6" descr="Одна шестеренка">
            <a:extLst>
              <a:ext uri="{FF2B5EF4-FFF2-40B4-BE49-F238E27FC236}">
                <a16:creationId xmlns:a16="http://schemas.microsoft.com/office/drawing/2014/main" id="{72F2B91D-A9CE-087A-4B79-D527D6C103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7947" y="4018279"/>
            <a:ext cx="314960" cy="314960"/>
          </a:xfrm>
          <a:prstGeom prst="rect">
            <a:avLst/>
          </a:prstGeom>
        </p:spPr>
      </p:pic>
      <p:pic>
        <p:nvPicPr>
          <p:cNvPr id="8" name="Рисунок 7" descr="Одна шестеренка">
            <a:extLst>
              <a:ext uri="{FF2B5EF4-FFF2-40B4-BE49-F238E27FC236}">
                <a16:creationId xmlns:a16="http://schemas.microsoft.com/office/drawing/2014/main" id="{01910FBB-FF82-C001-CD6A-42550BC98F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8161" y="4497739"/>
            <a:ext cx="314960" cy="314960"/>
          </a:xfrm>
          <a:prstGeom prst="rect">
            <a:avLst/>
          </a:prstGeom>
        </p:spPr>
      </p:pic>
      <p:pic>
        <p:nvPicPr>
          <p:cNvPr id="9" name="Рисунок 8" descr="Одна шестеренка">
            <a:extLst>
              <a:ext uri="{FF2B5EF4-FFF2-40B4-BE49-F238E27FC236}">
                <a16:creationId xmlns:a16="http://schemas.microsoft.com/office/drawing/2014/main" id="{22BB4AE4-7A19-0E85-0305-45C7CD95D5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8161" y="5046379"/>
            <a:ext cx="314960" cy="31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544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DA463BD-C77D-02AF-8450-B56C4B59A1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18198"/>
            <a:ext cx="10515600" cy="1502042"/>
          </a:xfrm>
          <a:ln>
            <a:solidFill>
              <a:schemeClr val="accent6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dirty="0"/>
              <a:t> 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В ЭУ напряжением выше 1000 В, где напряжение снято со всех токоведущих частей, в том числе с вводов ВЛ и КЛ, и заперт вход в соседние электроустановки, допускается выдавать 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один наряд-допуск 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для одновременной работы на сборных шинах и всех присоединениях.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D8D7D2-FFC7-00B3-1E5A-0B5BF9D07FF8}"/>
              </a:ext>
            </a:extLst>
          </p:cNvPr>
          <p:cNvSpPr txBox="1"/>
          <p:nvPr/>
        </p:nvSpPr>
        <p:spPr>
          <a:xfrm>
            <a:off x="1167331" y="2123778"/>
            <a:ext cx="10186469" cy="1200329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В ЭУ напряжением до 1000 В при полностью снятом напряжении со всех токоведущих частей допускается выдавать 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один наряд-допуск 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на выполнение работ на сборных шинах РУ, распределительных щитов, сборок, а также на всех присоединениях этих установок одновременно.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DB1BFBD-0893-60A5-A692-17C5F6027DBB}"/>
              </a:ext>
            </a:extLst>
          </p:cNvPr>
          <p:cNvSpPr txBox="1"/>
          <p:nvPr/>
        </p:nvSpPr>
        <p:spPr>
          <a:xfrm>
            <a:off x="245845" y="3527645"/>
            <a:ext cx="5535195" cy="3046988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accent1">
                    <a:lumMod val="10000"/>
                  </a:schemeClr>
                </a:solidFill>
              </a:rPr>
              <a:t>До оформления допуска бригады к работе по наряду-допуску должны быть проведены </a:t>
            </a:r>
            <a:r>
              <a:rPr lang="ru-RU" sz="1600" b="1" dirty="0">
                <a:solidFill>
                  <a:schemeClr val="accent1">
                    <a:lumMod val="10000"/>
                  </a:schemeClr>
                </a:solidFill>
              </a:rPr>
              <a:t>целевые инструктажи </a:t>
            </a:r>
            <a:r>
              <a:rPr lang="ru-RU" sz="1600" dirty="0">
                <a:solidFill>
                  <a:schemeClr val="accent1">
                    <a:lumMod val="10000"/>
                  </a:schemeClr>
                </a:solidFill>
              </a:rPr>
              <a:t>выдающим наряд-допуск и допускающим, а до начала работ - ответственным руководителем (производителем работ, наблюдающим) с их оформлением в соответствующих таблицах регистрации целевого инструктажа, проводимого выдающим наряд-допуск, в бланке наряда-допуска. Проведение целевых инструктажей должно охватывать всех участвующих в работе по наряду работников - от выдавшего наряд-допуск до членов бригады.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2920BC5-FBE3-40C5-2D97-47B997906681}"/>
              </a:ext>
            </a:extLst>
          </p:cNvPr>
          <p:cNvSpPr txBox="1"/>
          <p:nvPr/>
        </p:nvSpPr>
        <p:spPr>
          <a:xfrm>
            <a:off x="6260565" y="3964077"/>
            <a:ext cx="6096000" cy="1754326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1">
                    <a:lumMod val="10000"/>
                  </a:schemeClr>
                </a:solidFill>
              </a:rPr>
              <a:t>После полного окончания работ производителю работ или наблюдающему и ответственному руководителю работ рекомендуется 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</a:rPr>
              <a:t>расписываться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</a:rPr>
              <a:t> в соответствующих строках наряда-допуска, указывая при этом 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</a:rPr>
              <a:t>дату и время полного окончания работ.</a:t>
            </a:r>
          </a:p>
        </p:txBody>
      </p:sp>
    </p:spTree>
    <p:extLst>
      <p:ext uri="{BB962C8B-B14F-4D97-AF65-F5344CB8AC3E}">
        <p14:creationId xmlns:p14="http://schemas.microsoft.com/office/powerpoint/2010/main" val="2497396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F4DF49-6254-60C4-9A4C-92F4202FB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1" y="81280"/>
            <a:ext cx="9905998" cy="1473200"/>
          </a:xfrm>
          <a:blipFill>
            <a:blip r:embed="rId2">
              <a:alphaModFix amt="21000"/>
            </a:blip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chemeClr val="accent1">
                    <a:lumMod val="10000"/>
                  </a:schemeClr>
                </a:solidFill>
              </a:rPr>
              <a:t>Вопрос 7. Организация работ в электроустановках по распоряжению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831F5AB-7459-2685-F25F-42319FD00D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641" y="1976119"/>
            <a:ext cx="7147559" cy="2240281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Работы в электроустановках могут проводиться по 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распоряжению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, являющемуся письменным заданием на производство работы, определяющим ее содержание, место, время, меры безопасности (если они требуются) и работников, которым поручено ее выполнение, с указанием их групп по электробезопасности (далее - распоряжение). Распоряжение имеет разовый характер, срок его действия определяется продолжительностью рабочего дня или смены исполнителей.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962707-C16E-B3EB-E8F5-ED4FB7787E3A}"/>
              </a:ext>
            </a:extLst>
          </p:cNvPr>
          <p:cNvSpPr txBox="1"/>
          <p:nvPr/>
        </p:nvSpPr>
        <p:spPr>
          <a:xfrm>
            <a:off x="6664960" y="4638039"/>
            <a:ext cx="4927600" cy="175432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В электроустановках напряжением 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до 1000В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, расположенных в помещениях, кроме особо опасных и в особо неблагоприятных условиях в отношении поражения людей электрическим током.</a:t>
            </a:r>
          </a:p>
        </p:txBody>
      </p:sp>
      <p:pic>
        <p:nvPicPr>
          <p:cNvPr id="5122" name="Picture 2" descr="Комплексные испытания">
            <a:extLst>
              <a:ext uri="{FF2B5EF4-FFF2-40B4-BE49-F238E27FC236}">
                <a16:creationId xmlns:a16="http://schemas.microsoft.com/office/drawing/2014/main" id="{AA13CC14-CD17-2F03-4B40-DECBE668CF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0720" y="2190749"/>
            <a:ext cx="3149600" cy="1811020"/>
          </a:xfrm>
          <a:prstGeom prst="rect">
            <a:avLst/>
          </a:prstGeom>
          <a:noFill/>
          <a:effectLst>
            <a:softEdge rad="1524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Как пользоваться мультиметром">
            <a:extLst>
              <a:ext uri="{FF2B5EF4-FFF2-40B4-BE49-F238E27FC236}">
                <a16:creationId xmlns:a16="http://schemas.microsoft.com/office/drawing/2014/main" id="{F7F913A0-2A26-9CD4-4B1F-EFFF08D400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1" y="4382891"/>
            <a:ext cx="4124960" cy="2306850"/>
          </a:xfrm>
          <a:prstGeom prst="rect">
            <a:avLst/>
          </a:prstGeom>
          <a:noFill/>
          <a:effectLst>
            <a:softEdge rad="2159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7947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07C97A-25C6-DF95-1848-AE84843DA2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106" y="203200"/>
            <a:ext cx="10745787" cy="914400"/>
          </a:xfrm>
          <a:blipFill>
            <a:blip r:embed="rId2">
              <a:alphaModFix amt="21000"/>
            </a:blip>
            <a:tile tx="0" ty="0" sx="100000" sy="100000" flip="none" algn="tl"/>
          </a:blipFill>
        </p:spPr>
        <p:txBody>
          <a:bodyPr>
            <a:noAutofit/>
          </a:bodyPr>
          <a:lstStyle/>
          <a:p>
            <a:pPr algn="ctr"/>
            <a:r>
              <a:rPr lang="ru-RU" sz="2000" dirty="0">
                <a:solidFill>
                  <a:schemeClr val="accent1">
                    <a:lumMod val="10000"/>
                  </a:schemeClr>
                </a:solidFill>
              </a:rPr>
              <a:t>Вопрос 8. Охрана труда при организации работ в электроустановках, выполняемых по перечню работ в порядке текущей эксплуатации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31C6639-69BA-1EC4-04B2-B7EB1E6144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399" y="1234439"/>
            <a:ext cx="11887200" cy="2362201"/>
          </a:xfrm>
          <a:ln>
            <a:solidFill>
              <a:schemeClr val="accent6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1800" dirty="0">
                <a:solidFill>
                  <a:schemeClr val="accent1">
                    <a:lumMod val="10000"/>
                  </a:schemeClr>
                </a:solidFill>
              </a:rPr>
              <a:t>Подготовка рабочего места и работа, разрешенная в порядке текущей эксплуатации к выполнению оперативным или оперативно-ремонтным персоналом, распространяется на электроустановки напряжением </a:t>
            </a:r>
            <a:r>
              <a:rPr lang="ru-RU" sz="1800" b="1" dirty="0">
                <a:solidFill>
                  <a:schemeClr val="accent1">
                    <a:lumMod val="10000"/>
                  </a:schemeClr>
                </a:solidFill>
              </a:rPr>
              <a:t>до 1000 В </a:t>
            </a:r>
            <a:r>
              <a:rPr lang="ru-RU" sz="1800" dirty="0">
                <a:solidFill>
                  <a:schemeClr val="accent1">
                    <a:lumMod val="10000"/>
                  </a:schemeClr>
                </a:solidFill>
              </a:rPr>
              <a:t>и выполняется </a:t>
            </a:r>
            <a:r>
              <a:rPr lang="ru-RU" sz="1800" b="1" dirty="0">
                <a:solidFill>
                  <a:schemeClr val="accent1">
                    <a:lumMod val="10000"/>
                  </a:schemeClr>
                </a:solidFill>
              </a:rPr>
              <a:t>только</a:t>
            </a:r>
            <a:r>
              <a:rPr lang="ru-RU" sz="1800" dirty="0">
                <a:solidFill>
                  <a:schemeClr val="accent1">
                    <a:lumMod val="10000"/>
                  </a:schemeClr>
                </a:solidFill>
              </a:rPr>
              <a:t> на закрепленном за этим персоналом оборудовании (участке) или в </a:t>
            </a:r>
            <a:r>
              <a:rPr lang="ru-RU" sz="1800" b="1" dirty="0">
                <a:solidFill>
                  <a:schemeClr val="accent1">
                    <a:lumMod val="10000"/>
                  </a:schemeClr>
                </a:solidFill>
              </a:rPr>
              <a:t>электроустановке до 1000 В</a:t>
            </a:r>
            <a:r>
              <a:rPr lang="ru-RU" sz="1800" dirty="0">
                <a:solidFill>
                  <a:schemeClr val="accent1">
                    <a:lumMod val="10000"/>
                  </a:schemeClr>
                </a:solidFill>
              </a:rPr>
              <a:t> потребителя</a:t>
            </a:r>
          </a:p>
          <a:p>
            <a:pPr algn="ctr"/>
            <a:r>
              <a:rPr lang="ru-RU" sz="1800" dirty="0">
                <a:solidFill>
                  <a:schemeClr val="accent1">
                    <a:lumMod val="10000"/>
                  </a:schemeClr>
                </a:solidFill>
              </a:rPr>
              <a:t>При оформлении перечня работ в порядке текущей эксплуатации следует </a:t>
            </a:r>
            <a:r>
              <a:rPr lang="ru-RU" sz="1800" b="1" dirty="0">
                <a:solidFill>
                  <a:schemeClr val="accent1">
                    <a:lumMod val="10000"/>
                  </a:schemeClr>
                </a:solidFill>
              </a:rPr>
              <a:t>учитывать</a:t>
            </a:r>
            <a:r>
              <a:rPr lang="ru-RU" sz="1800" dirty="0">
                <a:solidFill>
                  <a:schemeClr val="accent1">
                    <a:lumMod val="10000"/>
                  </a:schemeClr>
                </a:solidFill>
              </a:rPr>
              <a:t> условия обеспечения безопасности и возможности единоличного выполнения конкретных работ, квалификацию персонала, степень важности электроустановки в целом или ее отдельных элементов в технологическом процессе.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F7763E0F-B068-B8DF-286F-F1FC63845C65}"/>
              </a:ext>
            </a:extLst>
          </p:cNvPr>
          <p:cNvSpPr txBox="1">
            <a:spLocks/>
          </p:cNvSpPr>
          <p:nvPr/>
        </p:nvSpPr>
        <p:spPr>
          <a:xfrm>
            <a:off x="152399" y="3809216"/>
            <a:ext cx="11887200" cy="985520"/>
          </a:xfrm>
          <a:prstGeom prst="rect">
            <a:avLst/>
          </a:prstGeom>
          <a:blipFill>
            <a:blip r:embed="rId2">
              <a:alphaModFix amt="21000"/>
            </a:blip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accent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dirty="0">
                <a:solidFill>
                  <a:schemeClr val="accent1">
                    <a:lumMod val="10000"/>
                  </a:schemeClr>
                </a:solidFill>
              </a:rPr>
              <a:t>Вопрос 9. Охрана труда при подготовке рабочего места и первичном допуске бригады к работе в электроустановках по наряду-допуску и распоряжению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881F3B2-3267-85CF-3620-875CECA64FF2}"/>
              </a:ext>
            </a:extLst>
          </p:cNvPr>
          <p:cNvSpPr txBox="1"/>
          <p:nvPr/>
        </p:nvSpPr>
        <p:spPr>
          <a:xfrm>
            <a:off x="152398" y="4897120"/>
            <a:ext cx="6705601" cy="1938992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ru-RU" sz="1600" b="1" dirty="0">
                <a:solidFill>
                  <a:schemeClr val="accent1">
                    <a:lumMod val="10000"/>
                  </a:schemeClr>
                </a:solidFill>
              </a:rPr>
              <a:t>Допускающий</a:t>
            </a:r>
            <a:r>
              <a:rPr lang="ru-RU" sz="1600" dirty="0">
                <a:solidFill>
                  <a:schemeClr val="accent1">
                    <a:lumMod val="10000"/>
                  </a:schemeClr>
                </a:solidFill>
              </a:rPr>
              <a:t> перед допуском к работе </a:t>
            </a:r>
            <a:r>
              <a:rPr lang="ru-RU" sz="1600" b="1" dirty="0">
                <a:solidFill>
                  <a:schemeClr val="accent1">
                    <a:lumMod val="10000"/>
                  </a:schemeClr>
                </a:solidFill>
              </a:rPr>
              <a:t>должен</a:t>
            </a:r>
            <a:r>
              <a:rPr lang="ru-RU" sz="1600" dirty="0">
                <a:solidFill>
                  <a:schemeClr val="accent1">
                    <a:lumMod val="10000"/>
                  </a:schemeClr>
                </a:solidFill>
              </a:rPr>
              <a:t>:</a:t>
            </a:r>
          </a:p>
          <a:p>
            <a:pPr algn="ctr"/>
            <a:r>
              <a:rPr lang="ru-RU" sz="1600" dirty="0">
                <a:solidFill>
                  <a:schemeClr val="accent1">
                    <a:lumMod val="10000"/>
                  </a:schemeClr>
                </a:solidFill>
              </a:rPr>
              <a:t>Проверить подготовку </a:t>
            </a:r>
            <a:r>
              <a:rPr lang="ru-RU" sz="1600" b="1" dirty="0">
                <a:solidFill>
                  <a:schemeClr val="accent1">
                    <a:lumMod val="10000"/>
                  </a:schemeClr>
                </a:solidFill>
              </a:rPr>
              <a:t>рабочего места</a:t>
            </a:r>
            <a:r>
              <a:rPr lang="ru-RU" sz="1600" dirty="0">
                <a:solidFill>
                  <a:schemeClr val="accent1">
                    <a:lumMod val="10000"/>
                  </a:schemeClr>
                </a:solidFill>
              </a:rPr>
              <a:t>;</a:t>
            </a:r>
          </a:p>
          <a:p>
            <a:pPr algn="ctr"/>
            <a:r>
              <a:rPr lang="ru-RU" sz="1600" dirty="0">
                <a:solidFill>
                  <a:schemeClr val="accent1">
                    <a:lumMod val="10000"/>
                  </a:schemeClr>
                </a:solidFill>
              </a:rPr>
              <a:t>Проверить соответствие </a:t>
            </a:r>
            <a:r>
              <a:rPr lang="ru-RU" sz="1600" b="1" dirty="0">
                <a:solidFill>
                  <a:schemeClr val="accent1">
                    <a:lumMod val="10000"/>
                  </a:schemeClr>
                </a:solidFill>
              </a:rPr>
              <a:t>состава бригады</a:t>
            </a:r>
            <a:r>
              <a:rPr lang="ru-RU" sz="1600" dirty="0">
                <a:solidFill>
                  <a:schemeClr val="accent1">
                    <a:lumMod val="10000"/>
                  </a:schemeClr>
                </a:solidFill>
              </a:rPr>
              <a:t>;</a:t>
            </a:r>
          </a:p>
          <a:p>
            <a:pPr algn="ctr"/>
            <a:r>
              <a:rPr lang="ru-RU" sz="1600" dirty="0">
                <a:solidFill>
                  <a:schemeClr val="accent1">
                    <a:lumMod val="10000"/>
                  </a:schemeClr>
                </a:solidFill>
              </a:rPr>
              <a:t>Продемонстрировать бригаде, что напряжение </a:t>
            </a:r>
            <a:r>
              <a:rPr lang="ru-RU" sz="1600" b="1" dirty="0">
                <a:solidFill>
                  <a:schemeClr val="accent1">
                    <a:lumMod val="10000"/>
                  </a:schemeClr>
                </a:solidFill>
              </a:rPr>
              <a:t>отсутствует</a:t>
            </a:r>
            <a:r>
              <a:rPr lang="ru-RU" sz="1600" dirty="0">
                <a:solidFill>
                  <a:schemeClr val="accent1">
                    <a:lumMod val="10000"/>
                  </a:schemeClr>
                </a:solidFill>
              </a:rPr>
              <a:t>.</a:t>
            </a:r>
          </a:p>
          <a:p>
            <a:pPr marL="0" indent="0" algn="ctr">
              <a:buNone/>
            </a:pPr>
            <a:endParaRPr lang="ru-RU" sz="1400" dirty="0">
              <a:solidFill>
                <a:schemeClr val="accent1">
                  <a:lumMod val="10000"/>
                </a:schemeClr>
              </a:solidFill>
            </a:endParaRPr>
          </a:p>
          <a:p>
            <a:pPr marL="0" indent="0" algn="ctr">
              <a:buNone/>
            </a:pPr>
            <a:r>
              <a:rPr lang="ru-RU" sz="1400" dirty="0">
                <a:solidFill>
                  <a:schemeClr val="accent1">
                    <a:lumMod val="10000"/>
                  </a:schemeClr>
                </a:solidFill>
              </a:rPr>
              <a:t>Перед началом работ необходимо проводить </a:t>
            </a:r>
            <a:r>
              <a:rPr lang="ru-RU" sz="1400" b="1" dirty="0">
                <a:solidFill>
                  <a:schemeClr val="accent1">
                    <a:lumMod val="10000"/>
                  </a:schemeClr>
                </a:solidFill>
              </a:rPr>
              <a:t>целевые инструктажи</a:t>
            </a:r>
            <a:r>
              <a:rPr lang="ru-RU" sz="1400" dirty="0">
                <a:solidFill>
                  <a:schemeClr val="accent1">
                    <a:lumMod val="10000"/>
                  </a:schemeClr>
                </a:solidFill>
              </a:rPr>
              <a:t>. Их проводят работник, допускающий, ответственный руководитель работ, производитель работ.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763240D-B932-A98D-F098-FC631134392C}"/>
              </a:ext>
            </a:extLst>
          </p:cNvPr>
          <p:cNvSpPr txBox="1"/>
          <p:nvPr/>
        </p:nvSpPr>
        <p:spPr>
          <a:xfrm>
            <a:off x="7198358" y="5142299"/>
            <a:ext cx="4872239" cy="1323439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ru-RU" sz="1600" dirty="0">
                <a:solidFill>
                  <a:schemeClr val="accent1">
                    <a:lumMod val="10000"/>
                  </a:schemeClr>
                </a:solidFill>
              </a:rPr>
              <a:t>Если производитель работ совмещает обязанности допускающего, подготовку рабочего места он должен выполнять с одним из членов бригады, имеющим </a:t>
            </a:r>
            <a:r>
              <a:rPr lang="ru-RU" sz="1600" b="1" dirty="0">
                <a:solidFill>
                  <a:schemeClr val="accent1">
                    <a:lumMod val="10000"/>
                  </a:schemeClr>
                </a:solidFill>
              </a:rPr>
              <a:t>группу </a:t>
            </a:r>
            <a:r>
              <a:rPr lang="en-GB" sz="1600" b="1" dirty="0">
                <a:solidFill>
                  <a:schemeClr val="accent1">
                    <a:lumMod val="10000"/>
                  </a:schemeClr>
                </a:solidFill>
              </a:rPr>
              <a:t>III</a:t>
            </a:r>
            <a:r>
              <a:rPr lang="ru-RU" sz="1600" dirty="0">
                <a:solidFill>
                  <a:schemeClr val="accent1">
                    <a:lumMod val="10000"/>
                  </a:schemeClr>
                </a:solidFill>
              </a:rPr>
              <a:t> по электробезопасности</a:t>
            </a:r>
          </a:p>
        </p:txBody>
      </p:sp>
      <p:pic>
        <p:nvPicPr>
          <p:cNvPr id="11" name="Рисунок 10" descr="Одна шестеренка">
            <a:extLst>
              <a:ext uri="{FF2B5EF4-FFF2-40B4-BE49-F238E27FC236}">
                <a16:creationId xmlns:a16="http://schemas.microsoft.com/office/drawing/2014/main" id="{3AAF9E07-9690-F008-F2B5-53792061FE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73004" y="5212080"/>
            <a:ext cx="213360" cy="213360"/>
          </a:xfrm>
          <a:prstGeom prst="rect">
            <a:avLst/>
          </a:prstGeom>
        </p:spPr>
      </p:pic>
      <p:pic>
        <p:nvPicPr>
          <p:cNvPr id="12" name="Рисунок 11" descr="Одна шестеренка">
            <a:extLst>
              <a:ext uri="{FF2B5EF4-FFF2-40B4-BE49-F238E27FC236}">
                <a16:creationId xmlns:a16="http://schemas.microsoft.com/office/drawing/2014/main" id="{FB2A414D-9D25-66BC-BB32-82B23B1416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0842" y="5438259"/>
            <a:ext cx="213360" cy="213360"/>
          </a:xfrm>
          <a:prstGeom prst="rect">
            <a:avLst/>
          </a:prstGeom>
        </p:spPr>
      </p:pic>
      <p:pic>
        <p:nvPicPr>
          <p:cNvPr id="13" name="Рисунок 12" descr="Одна шестеренка">
            <a:extLst>
              <a:ext uri="{FF2B5EF4-FFF2-40B4-BE49-F238E27FC236}">
                <a16:creationId xmlns:a16="http://schemas.microsoft.com/office/drawing/2014/main" id="{3AFE7B0A-0723-AD1E-006B-3C7894CBD2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1880" y="5687179"/>
            <a:ext cx="213360" cy="21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03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285E63-47D6-A779-3B6D-A7EE4A16A5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229" y="146874"/>
            <a:ext cx="11789625" cy="898358"/>
          </a:xfrm>
          <a:blipFill>
            <a:blip r:embed="rId2">
              <a:alphaModFix amt="21000"/>
            </a:blip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chemeClr val="accent1">
                    <a:lumMod val="10000"/>
                  </a:schemeClr>
                </a:solidFill>
              </a:rPr>
              <a:t>Вопрос 10. Вывешивание запрещающих плакатов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89194350-36F7-B2CF-57D6-1C96218678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958" y="4821711"/>
            <a:ext cx="10515600" cy="1397627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Обслуживание аккумуляторных батарей и зарядных устройств должно выполняться специально обученными работниками, имеющими </a:t>
            </a:r>
            <a:r>
              <a:rPr lang="en-GB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III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 группу 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по электробезопасности.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240A6B-EC99-11A6-668F-D87954BA0C16}"/>
              </a:ext>
            </a:extLst>
          </p:cNvPr>
          <p:cNvSpPr txBox="1"/>
          <p:nvPr/>
        </p:nvSpPr>
        <p:spPr>
          <a:xfrm>
            <a:off x="217229" y="1336960"/>
            <a:ext cx="117896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solidFill>
                  <a:schemeClr val="accent1">
                    <a:lumMod val="10000"/>
                  </a:schemeClr>
                </a:solidFill>
              </a:rPr>
              <a:t>На приводах (их рукоятках) коммутационных аппаратов с ручным управлением (выключателей, отделителей, разъединителей, рубильников, автоматов) во избежание подачи напряжения на рабочее место должны быть вывешены </a:t>
            </a:r>
            <a:r>
              <a:rPr lang="ru-RU" sz="2000" b="1" dirty="0">
                <a:solidFill>
                  <a:schemeClr val="accent1">
                    <a:lumMod val="10000"/>
                  </a:schemeClr>
                </a:solidFill>
              </a:rPr>
              <a:t>плакаты</a:t>
            </a:r>
            <a:r>
              <a:rPr lang="ru-RU" sz="2000" dirty="0">
                <a:solidFill>
                  <a:schemeClr val="accent1">
                    <a:lumMod val="10000"/>
                  </a:schemeClr>
                </a:solidFill>
              </a:rPr>
              <a:t>: «Не включать! Работают люди» </a:t>
            </a:r>
          </a:p>
          <a:p>
            <a:pPr marL="342900" indent="-342900" algn="just">
              <a:buAutoNum type="arabicParenR"/>
            </a:pPr>
            <a:r>
              <a:rPr lang="ru-RU" sz="2000" dirty="0">
                <a:solidFill>
                  <a:schemeClr val="accent1">
                    <a:lumMod val="10000"/>
                  </a:schemeClr>
                </a:solidFill>
              </a:rPr>
              <a:t>У однополюсных разъединителей - </a:t>
            </a:r>
            <a:r>
              <a:rPr lang="ru-RU" sz="2000" b="1" dirty="0">
                <a:solidFill>
                  <a:schemeClr val="accent1">
                    <a:lumMod val="10000"/>
                  </a:schemeClr>
                </a:solidFill>
              </a:rPr>
              <a:t>на приводе каждого полюса</a:t>
            </a:r>
            <a:r>
              <a:rPr lang="ru-RU" sz="2000" dirty="0">
                <a:solidFill>
                  <a:schemeClr val="accent1">
                    <a:lumMod val="10000"/>
                  </a:schemeClr>
                </a:solidFill>
              </a:rPr>
              <a:t>;</a:t>
            </a:r>
          </a:p>
          <a:p>
            <a:pPr marL="342900" indent="-342900" algn="just">
              <a:buAutoNum type="arabicParenR"/>
            </a:pPr>
            <a:r>
              <a:rPr lang="ru-RU" sz="2000" dirty="0">
                <a:solidFill>
                  <a:schemeClr val="accent1">
                    <a:lumMod val="10000"/>
                  </a:schemeClr>
                </a:solidFill>
              </a:rPr>
              <a:t>У разъединителей, управляемых оперативной штангой - </a:t>
            </a:r>
            <a:r>
              <a:rPr lang="ru-RU" sz="2000" b="1" dirty="0">
                <a:solidFill>
                  <a:schemeClr val="accent1">
                    <a:lumMod val="10000"/>
                  </a:schemeClr>
                </a:solidFill>
              </a:rPr>
              <a:t>на ограждениях</a:t>
            </a:r>
            <a:r>
              <a:rPr lang="ru-RU" sz="2000" dirty="0">
                <a:solidFill>
                  <a:schemeClr val="accent1">
                    <a:lumMod val="10000"/>
                  </a:schemeClr>
                </a:solidFill>
              </a:rPr>
              <a:t>.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035FFD96-1BF6-FDAA-C25A-C563681CBB3A}"/>
              </a:ext>
            </a:extLst>
          </p:cNvPr>
          <p:cNvSpPr txBox="1">
            <a:spLocks/>
          </p:cNvSpPr>
          <p:nvPr/>
        </p:nvSpPr>
        <p:spPr>
          <a:xfrm>
            <a:off x="593558" y="3567680"/>
            <a:ext cx="10515600" cy="962303"/>
          </a:xfrm>
          <a:prstGeom prst="rect">
            <a:avLst/>
          </a:prstGeom>
          <a:blipFill>
            <a:blip r:embed="rId2">
              <a:alphaModFix amt="21000"/>
            </a:blip>
            <a:tile tx="0" ty="0" sx="100000" sy="100000" flip="none" algn="tl"/>
          </a:blipFill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dirty="0">
                <a:solidFill>
                  <a:schemeClr val="accent1">
                    <a:lumMod val="10000"/>
                  </a:schemeClr>
                </a:solidFill>
              </a:rPr>
              <a:t>Вопрос 11. Охрана труда при выполнении работ с аккумуляторными батареями </a:t>
            </a:r>
          </a:p>
        </p:txBody>
      </p:sp>
    </p:spTree>
    <p:extLst>
      <p:ext uri="{BB962C8B-B14F-4D97-AF65-F5344CB8AC3E}">
        <p14:creationId xmlns:p14="http://schemas.microsoft.com/office/powerpoint/2010/main" val="819112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68961C-E7CF-159F-5565-D6E2835503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652" y="137160"/>
            <a:ext cx="11653520" cy="1229360"/>
          </a:xfrm>
          <a:blipFill>
            <a:blip r:embed="rId2">
              <a:alphaModFix amt="21000"/>
            </a:blip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chemeClr val="accent1">
                    <a:lumMod val="10000"/>
                  </a:schemeClr>
                </a:solidFill>
              </a:rPr>
              <a:t>Вопрос 12. Охрана труда при выполнении работ на воздушных линиях электропередачи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45DE027-070A-F898-3D94-9D012BAD98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3281" y="1569719"/>
            <a:ext cx="9855718" cy="4632961"/>
          </a:xfrm>
          <a:ln>
            <a:solidFill>
              <a:schemeClr val="accent6">
                <a:lumMod val="75000"/>
              </a:schemeClr>
            </a:solidFill>
          </a:ln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При работе на проводах рабочая площадка вышки должны быть 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соединена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 с проводом линии гибким медным проводником, а сама вышка заземлена (провод также должен быть заземлен).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Работы по расчистке трассы воздушной линии электропередач от деревьев должны выполняться по 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наряд-допуску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 или 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распоряжению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.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При выполнении работ методом в изоляции 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необходимо использовать 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комплект диэлектрических перчаток соответствующего класса испытательного напряжения, хлопчатобумажных перчаток, защитных кожаных перчаток и диэлектрических рукавов. Манжеты диэлектрических перчаток в процессе работы должны перекрывать диэлектрические рукава на расстояние исключающее появление незащищенной части руки. 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Нельзя приближаться 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незащищенными частями к телу на расстояние 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ближе 150 мм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.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На поддерживающих и натяжных </a:t>
            </a:r>
            <a:r>
              <a:rPr lang="ru-RU" dirty="0" err="1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многоцепных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 изолирующих подвесках допускается закреплять строп страховочной привязи за одну из гирлянд изоляторов, на которой работа 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не ведется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. 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Запрещается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 закреплять этот строп за гирлянду, на которой 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идет работа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.</a:t>
            </a:r>
          </a:p>
        </p:txBody>
      </p:sp>
      <p:pic>
        <p:nvPicPr>
          <p:cNvPr id="4" name="Рисунок 3" descr="Одна шестеренка">
            <a:extLst>
              <a:ext uri="{FF2B5EF4-FFF2-40B4-BE49-F238E27FC236}">
                <a16:creationId xmlns:a16="http://schemas.microsoft.com/office/drawing/2014/main" id="{64A44288-FE4B-7DF6-8EC7-D9906FE707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8321" y="1780170"/>
            <a:ext cx="314960" cy="314960"/>
          </a:xfrm>
          <a:prstGeom prst="rect">
            <a:avLst/>
          </a:prstGeom>
        </p:spPr>
      </p:pic>
      <p:pic>
        <p:nvPicPr>
          <p:cNvPr id="5" name="Рисунок 4" descr="Одна шестеренка">
            <a:extLst>
              <a:ext uri="{FF2B5EF4-FFF2-40B4-BE49-F238E27FC236}">
                <a16:creationId xmlns:a16="http://schemas.microsoft.com/office/drawing/2014/main" id="{5EE6EC9D-C787-8C36-8802-C6C9AC9B51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8321" y="2573621"/>
            <a:ext cx="314960" cy="314960"/>
          </a:xfrm>
          <a:prstGeom prst="rect">
            <a:avLst/>
          </a:prstGeom>
        </p:spPr>
      </p:pic>
      <p:pic>
        <p:nvPicPr>
          <p:cNvPr id="6" name="Рисунок 5" descr="Одна шестеренка">
            <a:extLst>
              <a:ext uri="{FF2B5EF4-FFF2-40B4-BE49-F238E27FC236}">
                <a16:creationId xmlns:a16="http://schemas.microsoft.com/office/drawing/2014/main" id="{C276D306-D2C7-228A-79BA-DDD6A6A8D8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8321" y="3147660"/>
            <a:ext cx="314960" cy="314960"/>
          </a:xfrm>
          <a:prstGeom prst="rect">
            <a:avLst/>
          </a:prstGeom>
        </p:spPr>
      </p:pic>
      <p:pic>
        <p:nvPicPr>
          <p:cNvPr id="7" name="Рисунок 6" descr="Одна шестеренка">
            <a:extLst>
              <a:ext uri="{FF2B5EF4-FFF2-40B4-BE49-F238E27FC236}">
                <a16:creationId xmlns:a16="http://schemas.microsoft.com/office/drawing/2014/main" id="{0A899A94-6B13-0816-9D9D-A82A16E8EA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8321" y="4973321"/>
            <a:ext cx="314960" cy="31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880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CFF6850-8B2D-B1A3-0A6B-3E6D92D4E0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201" t="18475" r="2201" b="22108"/>
          <a:stretch/>
        </p:blipFill>
        <p:spPr>
          <a:xfrm>
            <a:off x="131545" y="393031"/>
            <a:ext cx="7427495" cy="607193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8FF1F22-774E-BD41-5ABC-6649E232AFD5}"/>
              </a:ext>
            </a:extLst>
          </p:cNvPr>
          <p:cNvSpPr txBox="1"/>
          <p:nvPr/>
        </p:nvSpPr>
        <p:spPr>
          <a:xfrm>
            <a:off x="7940842" y="997564"/>
            <a:ext cx="4251158" cy="486287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accent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Работы на ВЛ, ВОЗ, ВЛИ под напряжением запрещены при:</a:t>
            </a:r>
          </a:p>
          <a:p>
            <a:pPr algn="ctr"/>
            <a:endParaRPr lang="ru-RU" dirty="0">
              <a:solidFill>
                <a:schemeClr val="accent1">
                  <a:lumMod val="10000"/>
                </a:schemeClr>
              </a:solidFill>
            </a:endParaRPr>
          </a:p>
          <a:p>
            <a:pPr algn="ctr"/>
            <a:r>
              <a:rPr lang="ru-RU" dirty="0">
                <a:solidFill>
                  <a:schemeClr val="accent1">
                    <a:lumMod val="10000"/>
                  </a:schemeClr>
                </a:solidFill>
              </a:rPr>
              <a:t>-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</a:rPr>
              <a:t>аварийном отключении 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</a:rPr>
              <a:t>ВЛ, ВЛЗ, ВЛИ действием защит при производстве работ на токоведущих частях;</a:t>
            </a:r>
          </a:p>
          <a:p>
            <a:pPr algn="ctr"/>
            <a:endParaRPr lang="ru-RU" dirty="0">
              <a:solidFill>
                <a:schemeClr val="accent1">
                  <a:lumMod val="10000"/>
                </a:schemeClr>
              </a:solidFill>
            </a:endParaRPr>
          </a:p>
          <a:p>
            <a:pPr algn="ctr"/>
            <a:r>
              <a:rPr lang="ru-RU" dirty="0">
                <a:solidFill>
                  <a:schemeClr val="accent1">
                    <a:lumMod val="10000"/>
                  </a:schemeClr>
                </a:solidFill>
              </a:rPr>
              <a:t>-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</a:rPr>
              <a:t>обнаружении повреждений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</a:rPr>
              <a:t>, устранение которых невозможно без нарушения технологии работ под напряжением на токоведущих частях;</a:t>
            </a:r>
          </a:p>
          <a:p>
            <a:pPr algn="ctr"/>
            <a:endParaRPr lang="ru-RU" dirty="0">
              <a:solidFill>
                <a:schemeClr val="accent1">
                  <a:lumMod val="10000"/>
                </a:schemeClr>
              </a:solidFill>
            </a:endParaRPr>
          </a:p>
          <a:p>
            <a:pPr algn="ctr"/>
            <a:r>
              <a:rPr lang="ru-RU" dirty="0">
                <a:solidFill>
                  <a:schemeClr val="accent1">
                    <a:lumMod val="10000"/>
                  </a:schemeClr>
                </a:solidFill>
              </a:rPr>
              <a:t>-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</a:rPr>
              <a:t>отсутствие или неисправность 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</a:rPr>
              <a:t>технических средств и средств защиты.</a:t>
            </a:r>
          </a:p>
        </p:txBody>
      </p:sp>
    </p:spTree>
    <p:extLst>
      <p:ext uri="{BB962C8B-B14F-4D97-AF65-F5344CB8AC3E}">
        <p14:creationId xmlns:p14="http://schemas.microsoft.com/office/powerpoint/2010/main" val="2828783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B189EB-13DD-F1B0-89AF-C4C87AC6F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81280"/>
            <a:ext cx="11887200" cy="1905000"/>
          </a:xfrm>
          <a:blipFill>
            <a:blip r:embed="rId2">
              <a:alphaModFix amt="21000"/>
            </a:blip>
            <a:tile tx="0" ty="0" sx="100000" sy="100000" flip="none" algn="tl"/>
          </a:blipFill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accent1">
                    <a:lumMod val="10000"/>
                  </a:schemeClr>
                </a:solidFill>
              </a:rPr>
              <a:t>Вопрос 13. Охрана труда при работе с переносным электроинструментом и светильниками, ручными электрическими машинами, разделительными трансформаторами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97AEE094-D676-9223-A996-511E0410F6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3929527"/>
              </p:ext>
            </p:extLst>
          </p:nvPr>
        </p:nvGraphicFramePr>
        <p:xfrm>
          <a:off x="755984" y="2026830"/>
          <a:ext cx="10680031" cy="1925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1505">
                  <a:extLst>
                    <a:ext uri="{9D8B030D-6E8A-4147-A177-3AD203B41FA5}">
                      <a16:colId xmlns:a16="http://schemas.microsoft.com/office/drawing/2014/main" val="2891890791"/>
                    </a:ext>
                  </a:extLst>
                </a:gridCol>
                <a:gridCol w="3666958">
                  <a:extLst>
                    <a:ext uri="{9D8B030D-6E8A-4147-A177-3AD203B41FA5}">
                      <a16:colId xmlns:a16="http://schemas.microsoft.com/office/drawing/2014/main" val="1815489853"/>
                    </a:ext>
                  </a:extLst>
                </a:gridCol>
                <a:gridCol w="3391568">
                  <a:extLst>
                    <a:ext uri="{9D8B030D-6E8A-4147-A177-3AD203B41FA5}">
                      <a16:colId xmlns:a16="http://schemas.microsoft.com/office/drawing/2014/main" val="95441871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Условия использования в работе электроинструмента и ручных электрических машин различных классов при наличии особо неблагоприятных условий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2147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u="sng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Класс </a:t>
                      </a:r>
                      <a:r>
                        <a:rPr lang="en-GB" u="sng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I</a:t>
                      </a:r>
                      <a:endParaRPr lang="ru-RU" u="sng" dirty="0">
                        <a:solidFill>
                          <a:schemeClr val="accent1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u="sng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Класс </a:t>
                      </a:r>
                      <a:r>
                        <a:rPr lang="en-GB" u="sng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II</a:t>
                      </a:r>
                      <a:endParaRPr lang="ru-RU" u="sng" dirty="0">
                        <a:solidFill>
                          <a:schemeClr val="accent1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u="sng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Класс </a:t>
                      </a:r>
                      <a:r>
                        <a:rPr lang="en-GB" u="sng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III</a:t>
                      </a:r>
                      <a:endParaRPr lang="ru-RU" u="sng" dirty="0">
                        <a:solidFill>
                          <a:schemeClr val="accent1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61558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Не допускается применять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С применением хотя бы одного электрозащитного средства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Без применения электрозащитных средств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0832642"/>
                  </a:ext>
                </a:extLst>
              </a:tr>
            </a:tbl>
          </a:graphicData>
        </a:graphic>
      </p:graphicFrame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90AA45E0-F936-3A75-55BC-60D7A46DB4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1621624"/>
              </p:ext>
            </p:extLst>
          </p:nvPr>
        </p:nvGraphicFramePr>
        <p:xfrm>
          <a:off x="755983" y="4175670"/>
          <a:ext cx="10680031" cy="247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1505">
                  <a:extLst>
                    <a:ext uri="{9D8B030D-6E8A-4147-A177-3AD203B41FA5}">
                      <a16:colId xmlns:a16="http://schemas.microsoft.com/office/drawing/2014/main" val="2891890791"/>
                    </a:ext>
                  </a:extLst>
                </a:gridCol>
                <a:gridCol w="3666958">
                  <a:extLst>
                    <a:ext uri="{9D8B030D-6E8A-4147-A177-3AD203B41FA5}">
                      <a16:colId xmlns:a16="http://schemas.microsoft.com/office/drawing/2014/main" val="1815489853"/>
                    </a:ext>
                  </a:extLst>
                </a:gridCol>
                <a:gridCol w="3391568">
                  <a:extLst>
                    <a:ext uri="{9D8B030D-6E8A-4147-A177-3AD203B41FA5}">
                      <a16:colId xmlns:a16="http://schemas.microsoft.com/office/drawing/2014/main" val="95441871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Условия использования в работе электроинструмента и ручных электрических машин различных классов при работе в особо опасных помещениях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2147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u="sng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Класс </a:t>
                      </a:r>
                      <a:r>
                        <a:rPr lang="en-GB" u="sng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I</a:t>
                      </a:r>
                      <a:endParaRPr lang="ru-RU" u="sng" dirty="0">
                        <a:solidFill>
                          <a:schemeClr val="accent1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u="sng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Класс </a:t>
                      </a:r>
                      <a:r>
                        <a:rPr lang="en-GB" u="sng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II</a:t>
                      </a:r>
                      <a:endParaRPr lang="ru-RU" u="sng" dirty="0">
                        <a:solidFill>
                          <a:schemeClr val="accent1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u="sng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Класс </a:t>
                      </a:r>
                      <a:r>
                        <a:rPr lang="en-GB" u="sng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III</a:t>
                      </a:r>
                      <a:endParaRPr lang="ru-RU" u="sng" dirty="0">
                        <a:solidFill>
                          <a:schemeClr val="accent1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61558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С защитой устройством защитного отключения или с применением хотя бы одного электрозащитного средства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Без применения электрозащитных средств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Без применения электрозащитных средств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08326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4475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FFE2909F-FC2B-0296-6EE5-8ADB8BBBCA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7266"/>
            <a:ext cx="2133600" cy="4660265"/>
          </a:xfrm>
          <a:prstGeom prst="rect">
            <a:avLst/>
          </a:prstGeom>
          <a:solidFill>
            <a:schemeClr val="tx1">
              <a:alpha val="0"/>
            </a:schemeClr>
          </a:solidFill>
          <a:effectLst>
            <a:softEdge rad="381000"/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07D4B0-77FC-4311-D24E-2A12D7045D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3975" y="121362"/>
            <a:ext cx="2282666" cy="811809"/>
          </a:xfrm>
          <a:blipFill dpi="0" rotWithShape="1">
            <a:blip r:embed="rId3">
              <a:alphaModFix amt="65000"/>
            </a:blip>
            <a:srcRect/>
            <a:tile tx="0" ty="0" sx="100000" sy="100000" flip="none" algn="tl"/>
          </a:blipFill>
        </p:spPr>
        <p:txBody>
          <a:bodyPr/>
          <a:lstStyle/>
          <a:p>
            <a:r>
              <a:rPr lang="ru-RU" dirty="0"/>
              <a:t>ВВЕДЕНИЕ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0654AD-3752-85DC-8974-9AB6B28C05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76400" y="1182866"/>
            <a:ext cx="10210800" cy="4492268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Правила по охране труда при эксплуатации электроустановок устанавливают государственные нормативные требования охраны труда при эксплуатации электроустановок.</a:t>
            </a:r>
          </a:p>
          <a:p>
            <a:pPr algn="just"/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Требования правил распространяются на работодателей - юридических и физических лиц независимо от их организационно-правовых форм и работников из числа электротехнического, электротехнологического и неэлектротехнического персонала организаций, занятых техническим обслуживанием электроустановок, проводящих в них оперативные переключения, организующих и выполняющих строительные, монтажные, наладочные, ремонтные работы, испытания и измерения, в том числе работы с приборами учета электроэнергии, измерительными приборами и средствами автоматики, а также осуществляющих управление технологическими режимами работы объектов электроэнергетики и энергопринимающих установок потребителей.</a:t>
            </a:r>
          </a:p>
          <a:p>
            <a:pPr marL="0" indent="0" algn="just">
              <a:buNone/>
            </a:pP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3D295C-EE47-B4C8-DE12-A2F8A9F38033}"/>
              </a:ext>
            </a:extLst>
          </p:cNvPr>
          <p:cNvSpPr txBox="1"/>
          <p:nvPr/>
        </p:nvSpPr>
        <p:spPr>
          <a:xfrm>
            <a:off x="875522" y="5796898"/>
            <a:ext cx="10440955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/>
              <a:t>В данной лекции мы рассмотрим, какие требования охраны труда предъявляются к различным видам работ с электроустановками. </a:t>
            </a:r>
          </a:p>
        </p:txBody>
      </p:sp>
    </p:spTree>
    <p:extLst>
      <p:ext uri="{BB962C8B-B14F-4D97-AF65-F5344CB8AC3E}">
        <p14:creationId xmlns:p14="http://schemas.microsoft.com/office/powerpoint/2010/main" val="2842226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8D20373-E2D3-8BF0-9933-81A50A939E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280" y="152400"/>
            <a:ext cx="12009120" cy="3453298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2000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Работникам </a:t>
            </a:r>
            <a:r>
              <a:rPr lang="ru-RU" sz="2000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запрещено</a:t>
            </a:r>
            <a:r>
              <a:rPr lang="ru-RU" sz="2000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:</a:t>
            </a:r>
          </a:p>
          <a:p>
            <a:pPr algn="just"/>
            <a:r>
              <a:rPr lang="ru-RU" sz="2000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Передавать</a:t>
            </a:r>
            <a:r>
              <a:rPr lang="ru-RU" sz="2000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 электрические машины и инструменты другим работникам;</a:t>
            </a:r>
          </a:p>
          <a:p>
            <a:pPr algn="just"/>
            <a:r>
              <a:rPr lang="ru-RU" sz="2000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Разбирать</a:t>
            </a:r>
            <a:r>
              <a:rPr lang="ru-RU" sz="2000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 ручные электрические машины и инструменты, производить ремонт;</a:t>
            </a:r>
          </a:p>
          <a:p>
            <a:pPr algn="just"/>
            <a:r>
              <a:rPr lang="ru-RU" sz="2000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Держаться</a:t>
            </a:r>
            <a:r>
              <a:rPr lang="ru-RU" sz="2000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 за провод электрической машины, электроинструмента, касаться вращающихся частей или удалять стружку, опилки до полной остановки инструмента или машины;</a:t>
            </a:r>
          </a:p>
          <a:p>
            <a:pPr algn="just"/>
            <a:r>
              <a:rPr lang="ru-RU" sz="2000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Устанавливать</a:t>
            </a:r>
            <a:r>
              <a:rPr lang="ru-RU" sz="2000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 рабочую часть в патрон инструмента, машины и изымать ее из патрона, регулировать инструмент без отключения его от сети;</a:t>
            </a:r>
          </a:p>
          <a:p>
            <a:pPr algn="just"/>
            <a:r>
              <a:rPr lang="ru-RU" sz="2000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Работать</a:t>
            </a:r>
            <a:r>
              <a:rPr lang="ru-RU" sz="2000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 с приставных лестниц;</a:t>
            </a:r>
          </a:p>
          <a:p>
            <a:pPr algn="just"/>
            <a:r>
              <a:rPr lang="ru-RU" sz="2000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Вносить</a:t>
            </a:r>
            <a:r>
              <a:rPr lang="ru-RU" sz="2000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 внутрь барабанов котлов, металлических резервуаров переносные трансформаторы и преобразователи частоты.</a:t>
            </a: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773C4F33-F70D-4CB9-78E9-B0936205FDD4}"/>
              </a:ext>
            </a:extLst>
          </p:cNvPr>
          <p:cNvSpPr txBox="1">
            <a:spLocks/>
          </p:cNvSpPr>
          <p:nvPr/>
        </p:nvSpPr>
        <p:spPr>
          <a:xfrm>
            <a:off x="838200" y="3794760"/>
            <a:ext cx="10515600" cy="279908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800" dirty="0">
                <a:solidFill>
                  <a:schemeClr val="accent1">
                    <a:lumMod val="10000"/>
                  </a:schemeClr>
                </a:solidFill>
              </a:rPr>
              <a:t>При использовании разделительного трансформатора необходимо руководствоваться всеми перечисленными </a:t>
            </a:r>
            <a:r>
              <a:rPr lang="ru-RU" sz="1800" b="1" dirty="0">
                <a:solidFill>
                  <a:schemeClr val="accent1">
                    <a:lumMod val="10000"/>
                  </a:schemeClr>
                </a:solidFill>
              </a:rPr>
              <a:t>требованиями</a:t>
            </a:r>
            <a:r>
              <a:rPr lang="ru-RU" sz="1800" dirty="0">
                <a:solidFill>
                  <a:schemeClr val="accent1">
                    <a:lumMod val="10000"/>
                  </a:schemeClr>
                </a:solidFill>
              </a:rPr>
              <a:t>:</a:t>
            </a:r>
          </a:p>
          <a:p>
            <a:pPr algn="just"/>
            <a:r>
              <a:rPr lang="ru-RU" sz="1800" dirty="0">
                <a:solidFill>
                  <a:schemeClr val="accent1">
                    <a:lumMod val="10000"/>
                  </a:schemeClr>
                </a:solidFill>
              </a:rPr>
              <a:t>От разделительного трансформатора разрешается питание </a:t>
            </a:r>
            <a:r>
              <a:rPr lang="ru-RU" sz="1800" b="1" dirty="0">
                <a:solidFill>
                  <a:schemeClr val="accent1">
                    <a:lumMod val="10000"/>
                  </a:schemeClr>
                </a:solidFill>
              </a:rPr>
              <a:t>одного</a:t>
            </a:r>
            <a:r>
              <a:rPr lang="ru-RU" sz="1800" dirty="0">
                <a:solidFill>
                  <a:schemeClr val="accent1">
                    <a:lumMod val="10000"/>
                  </a:schemeClr>
                </a:solidFill>
              </a:rPr>
              <a:t> электроприемника;</a:t>
            </a:r>
          </a:p>
          <a:p>
            <a:pPr algn="just"/>
            <a:r>
              <a:rPr lang="ru-RU" sz="1800" dirty="0">
                <a:solidFill>
                  <a:schemeClr val="accent1">
                    <a:lumMod val="10000"/>
                  </a:schemeClr>
                </a:solidFill>
              </a:rPr>
              <a:t>Заземление вторичной обмотки разделительного трансформатора </a:t>
            </a:r>
            <a:r>
              <a:rPr lang="ru-RU" sz="1800" b="1" dirty="0">
                <a:solidFill>
                  <a:schemeClr val="accent1">
                    <a:lumMod val="10000"/>
                  </a:schemeClr>
                </a:solidFill>
              </a:rPr>
              <a:t>не допускается</a:t>
            </a:r>
            <a:r>
              <a:rPr lang="ru-RU" sz="1800" dirty="0">
                <a:solidFill>
                  <a:schemeClr val="accent1">
                    <a:lumMod val="10000"/>
                  </a:schemeClr>
                </a:solidFill>
              </a:rPr>
              <a:t>;</a:t>
            </a:r>
          </a:p>
          <a:p>
            <a:pPr algn="just"/>
            <a:r>
              <a:rPr lang="ru-RU" sz="1800" dirty="0">
                <a:solidFill>
                  <a:schemeClr val="accent1">
                    <a:lumMod val="10000"/>
                  </a:schemeClr>
                </a:solidFill>
              </a:rPr>
              <a:t>Корпус трансформатора в зависимости от режима нейтрали питающей электрической сети должен быть заземлен или </a:t>
            </a:r>
            <a:r>
              <a:rPr lang="ru-RU" sz="1800" dirty="0" err="1">
                <a:solidFill>
                  <a:schemeClr val="accent1">
                    <a:lumMod val="10000"/>
                  </a:schemeClr>
                </a:solidFill>
              </a:rPr>
              <a:t>занулен</a:t>
            </a:r>
            <a:r>
              <a:rPr lang="ru-RU" sz="1800" dirty="0">
                <a:solidFill>
                  <a:schemeClr val="accent1">
                    <a:lumMod val="10000"/>
                  </a:schemeClr>
                </a:solidFill>
              </a:rPr>
              <a:t>. В этом случае заземление корпуса электроприемника, присоединенного к разделительному трансформатору, </a:t>
            </a:r>
            <a:r>
              <a:rPr lang="ru-RU" sz="1800" b="1" dirty="0">
                <a:solidFill>
                  <a:schemeClr val="accent1">
                    <a:lumMod val="10000"/>
                  </a:schemeClr>
                </a:solidFill>
              </a:rPr>
              <a:t>не требуется</a:t>
            </a:r>
            <a:r>
              <a:rPr lang="ru-RU" sz="1800" dirty="0">
                <a:solidFill>
                  <a:schemeClr val="accent1">
                    <a:lumMod val="1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51583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0D8BD3-9C32-ACE2-477E-67C0F494B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301" y="135365"/>
            <a:ext cx="11759397" cy="1137920"/>
          </a:xfrm>
          <a:blipFill>
            <a:blip r:embed="rId2">
              <a:alphaModFix amt="21000"/>
            </a:blip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chemeClr val="accent1">
                    <a:lumMod val="10000"/>
                  </a:schemeClr>
                </a:solidFill>
              </a:rPr>
              <a:t>Вопрос 14. Охрана труда при организации работ командированного персонала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89BBB8C-29B2-D865-43B7-CC0BA83B7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301" y="1454636"/>
            <a:ext cx="11759397" cy="1970505"/>
          </a:xfrm>
        </p:spPr>
        <p:txBody>
          <a:bodyPr/>
          <a:lstStyle/>
          <a:p>
            <a:pPr algn="just"/>
            <a:r>
              <a:rPr lang="ru-RU" dirty="0">
                <a:solidFill>
                  <a:schemeClr val="accent1">
                    <a:lumMod val="10000"/>
                  </a:schemeClr>
                </a:solidFill>
              </a:rPr>
              <a:t>Командируемый персонал должен иметь удостоверения о проверке знаний правил работы в электроустановках с отметкой о группе по электробезопасности</a:t>
            </a:r>
          </a:p>
          <a:p>
            <a:pPr algn="just"/>
            <a:r>
              <a:rPr lang="ru-RU" dirty="0">
                <a:solidFill>
                  <a:schemeClr val="accent1">
                    <a:lumMod val="10000"/>
                  </a:schemeClr>
                </a:solidFill>
              </a:rPr>
              <a:t>По прибытии на место командированный персонал должен пройти вводный и первичный инструктажи по охране труда, ознакомиться с электрической схемой и особенностями электроустановок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0F6D2D-6EF6-F17F-D94C-8FA98CED199D}"/>
              </a:ext>
            </a:extLst>
          </p:cNvPr>
          <p:cNvSpPr txBox="1"/>
          <p:nvPr/>
        </p:nvSpPr>
        <p:spPr>
          <a:xfrm>
            <a:off x="352942" y="4453242"/>
            <a:ext cx="4010526" cy="9233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1">
                    <a:lumMod val="10000"/>
                  </a:schemeClr>
                </a:solidFill>
              </a:rPr>
              <a:t>Первичный инструктаж проводит работник организации, имеющий: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C2A564-DCD2-7AA0-40FA-851314F2582E}"/>
              </a:ext>
            </a:extLst>
          </p:cNvPr>
          <p:cNvSpPr txBox="1"/>
          <p:nvPr/>
        </p:nvSpPr>
        <p:spPr>
          <a:xfrm>
            <a:off x="5502977" y="3606492"/>
            <a:ext cx="5053263" cy="92333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1">
                    <a:lumMod val="10000"/>
                  </a:schemeClr>
                </a:solidFill>
              </a:rPr>
              <a:t>При проведении работ в ЭУ напряжением выше 1000В – 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</a:rPr>
              <a:t>группу </a:t>
            </a:r>
            <a:r>
              <a:rPr lang="en-GB" b="1" dirty="0">
                <a:solidFill>
                  <a:schemeClr val="accent1">
                    <a:lumMod val="10000"/>
                  </a:schemeClr>
                </a:solidFill>
              </a:rPr>
              <a:t>V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</a:rPr>
              <a:t> по электробезопасности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63802A-283B-EEFE-3742-CB0859DEFEDC}"/>
              </a:ext>
            </a:extLst>
          </p:cNvPr>
          <p:cNvSpPr txBox="1"/>
          <p:nvPr/>
        </p:nvSpPr>
        <p:spPr>
          <a:xfrm>
            <a:off x="5502976" y="5726946"/>
            <a:ext cx="5053263" cy="92333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1">
                    <a:lumMod val="10000"/>
                  </a:schemeClr>
                </a:solidFill>
              </a:rPr>
              <a:t>При проведении работ в ЭУ напряжением до 1000В – 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</a:rPr>
              <a:t>группу </a:t>
            </a:r>
            <a:r>
              <a:rPr lang="en-GB" b="1" dirty="0">
                <a:solidFill>
                  <a:schemeClr val="accent1">
                    <a:lumMod val="10000"/>
                  </a:schemeClr>
                </a:solidFill>
              </a:rPr>
              <a:t>IV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</a:rPr>
              <a:t> 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</a:rPr>
              <a:t>по электробезопасности</a:t>
            </a:r>
          </a:p>
        </p:txBody>
      </p:sp>
      <p:pic>
        <p:nvPicPr>
          <p:cNvPr id="7" name="Рисунок 6" descr="Одна шестеренка">
            <a:extLst>
              <a:ext uri="{FF2B5EF4-FFF2-40B4-BE49-F238E27FC236}">
                <a16:creationId xmlns:a16="http://schemas.microsoft.com/office/drawing/2014/main" id="{548B55C5-3233-BAAC-04BD-FEEF9D2CE7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5462" y="1581272"/>
            <a:ext cx="314960" cy="314960"/>
          </a:xfrm>
          <a:prstGeom prst="rect">
            <a:avLst/>
          </a:prstGeom>
        </p:spPr>
      </p:pic>
      <p:pic>
        <p:nvPicPr>
          <p:cNvPr id="8" name="Рисунок 7" descr="Одна шестеренка">
            <a:extLst>
              <a:ext uri="{FF2B5EF4-FFF2-40B4-BE49-F238E27FC236}">
                <a16:creationId xmlns:a16="http://schemas.microsoft.com/office/drawing/2014/main" id="{54CDFA5F-DBEE-6D11-2236-1844E2A9D4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5462" y="2337827"/>
            <a:ext cx="314960" cy="314960"/>
          </a:xfrm>
          <a:prstGeom prst="rect">
            <a:avLst/>
          </a:prstGeom>
        </p:spPr>
      </p:pic>
      <p:pic>
        <p:nvPicPr>
          <p:cNvPr id="10" name="Рисунок 9" descr="Линия со стрелкой: изгиб против часовой стрелки">
            <a:extLst>
              <a:ext uri="{FF2B5EF4-FFF2-40B4-BE49-F238E27FC236}">
                <a16:creationId xmlns:a16="http://schemas.microsoft.com/office/drawing/2014/main" id="{3C37B9F2-FCE3-963E-EEF0-00DDD93EB95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8386128">
            <a:off x="4550607" y="5266533"/>
            <a:ext cx="914400" cy="914400"/>
          </a:xfrm>
          <a:prstGeom prst="rect">
            <a:avLst/>
          </a:prstGeom>
        </p:spPr>
      </p:pic>
      <p:pic>
        <p:nvPicPr>
          <p:cNvPr id="12" name="Рисунок 11" descr="Линия со стрелкой: изгиб по часовой стрелке">
            <a:extLst>
              <a:ext uri="{FF2B5EF4-FFF2-40B4-BE49-F238E27FC236}">
                <a16:creationId xmlns:a16="http://schemas.microsoft.com/office/drawing/2014/main" id="{78D1AA4A-432E-D9CE-F461-98CFEDC4DD8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4364429">
            <a:off x="4459513" y="379506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209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EA4FAC-0DE5-7ECB-D7B4-2F845C640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101600"/>
            <a:ext cx="12039599" cy="1869440"/>
          </a:xfrm>
          <a:blipFill>
            <a:blip r:embed="rId2">
              <a:alphaModFix amt="21000"/>
            </a:blip>
            <a:tile tx="0" ty="0" sx="100000" sy="100000" flip="none" algn="tl"/>
          </a:blipFill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accent1">
                    <a:lumMod val="10000"/>
                  </a:schemeClr>
                </a:solidFill>
              </a:rPr>
              <a:t>Вопрос 15. Охрана труда при допуске персонала строительно-монтажных организаций к работам в действующих электроустановках и в охранной зоне линий электропередачи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59A6059-D13F-7176-4ABD-EA0FD5879E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6577"/>
            <a:ext cx="10515600" cy="4351338"/>
          </a:xfrm>
        </p:spPr>
        <p:txBody>
          <a:bodyPr>
            <a:normAutofit/>
          </a:bodyPr>
          <a:lstStyle/>
          <a:p>
            <a:pPr algn="just"/>
            <a:r>
              <a:rPr lang="ru-RU" sz="2400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Строительно-монтажные, ремонтные и наладочные работы на территории организации должны проводиться по </a:t>
            </a:r>
            <a:r>
              <a:rPr lang="ru-RU" sz="2400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наряду-допуску</a:t>
            </a:r>
            <a:r>
              <a:rPr lang="ru-RU" sz="2400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, выдаваемому ответственными работниками СМО, в соответствии с требованиями нормативных правовых актов, устанавливающих требования охраны труда в строительстве.</a:t>
            </a:r>
          </a:p>
          <a:p>
            <a:pPr algn="just"/>
            <a:r>
              <a:rPr lang="ru-RU" sz="2400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Подготовка рабочего места для выполнения строительно-монтажных работ выполняется по </a:t>
            </a:r>
            <a:r>
              <a:rPr lang="ru-RU" sz="2400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заявке</a:t>
            </a:r>
            <a:r>
              <a:rPr lang="ru-RU" sz="2400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 СМО работниками организации - владельца электроустановок.</a:t>
            </a:r>
          </a:p>
        </p:txBody>
      </p:sp>
      <p:pic>
        <p:nvPicPr>
          <p:cNvPr id="4" name="Рисунок 3" descr="Одна шестеренка">
            <a:extLst>
              <a:ext uri="{FF2B5EF4-FFF2-40B4-BE49-F238E27FC236}">
                <a16:creationId xmlns:a16="http://schemas.microsoft.com/office/drawing/2014/main" id="{B8AAA253-6B83-3122-A85F-A9C49B9C02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199" y="2519484"/>
            <a:ext cx="314960" cy="314960"/>
          </a:xfrm>
          <a:prstGeom prst="rect">
            <a:avLst/>
          </a:prstGeom>
        </p:spPr>
      </p:pic>
      <p:pic>
        <p:nvPicPr>
          <p:cNvPr id="5" name="Рисунок 4" descr="Одна шестеренка">
            <a:extLst>
              <a:ext uri="{FF2B5EF4-FFF2-40B4-BE49-F238E27FC236}">
                <a16:creationId xmlns:a16="http://schemas.microsoft.com/office/drawing/2014/main" id="{5F1825E7-55A2-36F6-BC4E-2CBC89932F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9661" y="4451107"/>
            <a:ext cx="314960" cy="31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794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FA0F1D-7731-DEA2-1449-FC84C368FF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3973" y="91440"/>
            <a:ext cx="9905998" cy="863600"/>
          </a:xfrm>
          <a:blipFill dpi="0" rotWithShape="1">
            <a:blip r:embed="rId2">
              <a:alphaModFix amt="45000"/>
            </a:blip>
            <a:srcRect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ru-RU" dirty="0">
                <a:solidFill>
                  <a:schemeClr val="accent1">
                    <a:lumMod val="10000"/>
                  </a:schemeClr>
                </a:solidFill>
              </a:rPr>
              <a:t>ЗАКЛЮЧЕНИЕ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0B755E5-9873-4491-481C-95F51F9786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3973" y="2032001"/>
            <a:ext cx="9905998" cy="3789680"/>
          </a:xfrm>
        </p:spPr>
        <p:txBody>
          <a:bodyPr>
            <a:normAutofit/>
          </a:bodyPr>
          <a:lstStyle/>
          <a:p>
            <a:pPr algn="just"/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В данной теме мы рассмотрели, какие существуют требования и правила по охране труда при эксплуатации электроустановок.</a:t>
            </a:r>
          </a:p>
          <a:p>
            <a:pPr algn="just"/>
            <a:endParaRPr lang="ru-RU" dirty="0">
              <a:solidFill>
                <a:schemeClr val="accent1">
                  <a:lumMod val="10000"/>
                </a:schemeClr>
              </a:solidFill>
              <a:effectLst>
                <a:glow rad="38100">
                  <a:schemeClr val="bg1">
                    <a:lumMod val="50000"/>
                    <a:lumOff val="50000"/>
                    <a:alpha val="20000"/>
                  </a:schemeClr>
                </a:glow>
              </a:effectLst>
            </a:endParaRPr>
          </a:p>
          <a:p>
            <a:pPr algn="just"/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Выяснили, какие правила распространяются на работодателей - юридических и физических лиц, работников из числа электротехнического, электротехнологического и неэлектротехнического персонала организаций.</a:t>
            </a:r>
          </a:p>
          <a:p>
            <a:pPr algn="just"/>
            <a:endParaRPr lang="ru-RU" dirty="0">
              <a:solidFill>
                <a:schemeClr val="accent1">
                  <a:lumMod val="10000"/>
                </a:schemeClr>
              </a:solidFill>
              <a:effectLst>
                <a:glow rad="38100">
                  <a:schemeClr val="bg1">
                    <a:lumMod val="50000"/>
                    <a:lumOff val="50000"/>
                    <a:alpha val="20000"/>
                  </a:schemeClr>
                </a:glow>
              </a:effectLst>
            </a:endParaRPr>
          </a:p>
          <a:p>
            <a:pPr algn="just"/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Материалы лекции позволят вам укрепить свои знания в области эксплуатации электроустановок.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7168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B90D2D-3EC9-01D8-F54B-9511DE4F7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1" y="203200"/>
            <a:ext cx="9905998" cy="863600"/>
          </a:xfrm>
          <a:blipFill>
            <a:blip r:embed="rId2">
              <a:alphaModFix amt="21000"/>
            </a:blip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ru-RU" dirty="0">
                <a:solidFill>
                  <a:schemeClr val="accent1">
                    <a:lumMod val="10000"/>
                  </a:schemeClr>
                </a:solidFill>
              </a:rPr>
              <a:t>СПИСОК ЛИТЕРАТУРЫ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3B1C59D-1F3A-4231-F9C1-627F493A7C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5440" y="1361440"/>
            <a:ext cx="11501119" cy="1600201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Приказ Минтруда России от 15.12.2020 N 903н (ред. от 29.04.2022) "Об утверждении Правил по охране труда при эксплуатации электроустановок" (Зарегистрировано в Минюсте России 30.12.2020 N 61957)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67EB013-0B93-CB61-93DB-DF0BB9479EB2}"/>
              </a:ext>
            </a:extLst>
          </p:cNvPr>
          <p:cNvSpPr/>
          <p:nvPr/>
        </p:nvSpPr>
        <p:spPr>
          <a:xfrm>
            <a:off x="2008181" y="5314295"/>
            <a:ext cx="81756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849084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F34804-E2C6-F418-A758-F599DB40C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9580" y="84311"/>
            <a:ext cx="9905998" cy="1905000"/>
          </a:xfrm>
          <a:blipFill>
            <a:blip r:embed="rId2">
              <a:alphaModFix amt="21000"/>
            </a:blip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accent1">
                    <a:lumMod val="10000"/>
                  </a:schemeClr>
                </a:solidFill>
              </a:rPr>
              <a:t>Вопрос 1. Область применения Правил по охране труда при эксплуатации электроустановок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7AC786-F42F-7C73-B8A0-077C81CA81E6}"/>
              </a:ext>
            </a:extLst>
          </p:cNvPr>
          <p:cNvSpPr txBox="1"/>
          <p:nvPr/>
        </p:nvSpPr>
        <p:spPr>
          <a:xfrm>
            <a:off x="838200" y="2239390"/>
            <a:ext cx="10776284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1">
                    <a:lumMod val="10000"/>
                  </a:schemeClr>
                </a:solidFill>
              </a:rPr>
              <a:t>Правила по охране труда при эксплуатации электроустановок распространяются на: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171140E-1A2A-AF4F-D69D-4C101079915B}"/>
              </a:ext>
            </a:extLst>
          </p:cNvPr>
          <p:cNvSpPr txBox="1"/>
          <p:nvPr/>
        </p:nvSpPr>
        <p:spPr>
          <a:xfrm>
            <a:off x="267903" y="3649114"/>
            <a:ext cx="5149516" cy="1200329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10000"/>
                  </a:schemeClr>
                </a:solidFill>
              </a:rPr>
              <a:t>Работодателей</a:t>
            </a:r>
          </a:p>
          <a:p>
            <a:pPr algn="ctr"/>
            <a:r>
              <a:rPr lang="ru-RU" dirty="0">
                <a:solidFill>
                  <a:schemeClr val="accent1">
                    <a:lumMod val="10000"/>
                  </a:schemeClr>
                </a:solidFill>
              </a:rPr>
              <a:t>(юридические и физические лица независимо от их организационно-правовых форм)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4AA173-0F73-75B9-E205-8680C384D3A7}"/>
              </a:ext>
            </a:extLst>
          </p:cNvPr>
          <p:cNvSpPr txBox="1"/>
          <p:nvPr/>
        </p:nvSpPr>
        <p:spPr>
          <a:xfrm>
            <a:off x="7487920" y="3660948"/>
            <a:ext cx="4011596" cy="1200329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10000"/>
                  </a:schemeClr>
                </a:solidFill>
              </a:rPr>
              <a:t>Работников</a:t>
            </a:r>
          </a:p>
          <a:p>
            <a:pPr algn="ctr"/>
            <a:r>
              <a:rPr lang="ru-RU" dirty="0">
                <a:solidFill>
                  <a:schemeClr val="accent1">
                    <a:lumMod val="10000"/>
                  </a:schemeClr>
                </a:solidFill>
              </a:rPr>
              <a:t>(из числа электротехнического и неэлектротехнического персонала)</a:t>
            </a:r>
          </a:p>
        </p:txBody>
      </p:sp>
      <p:pic>
        <p:nvPicPr>
          <p:cNvPr id="4" name="Рисунок 3" descr="Линия со стрелкой: изгиб против часовой стрелки">
            <a:extLst>
              <a:ext uri="{FF2B5EF4-FFF2-40B4-BE49-F238E27FC236}">
                <a16:creationId xmlns:a16="http://schemas.microsoft.com/office/drawing/2014/main" id="{666547D7-219A-1899-2615-56F0D7F3B1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512382" flipV="1">
            <a:off x="5080000" y="2608722"/>
            <a:ext cx="1031964" cy="1031964"/>
          </a:xfrm>
          <a:prstGeom prst="rect">
            <a:avLst/>
          </a:prstGeom>
        </p:spPr>
      </p:pic>
      <p:pic>
        <p:nvPicPr>
          <p:cNvPr id="8" name="Рисунок 7" descr="Линия со стрелкой: изгиб против часовой стрелки">
            <a:extLst>
              <a:ext uri="{FF2B5EF4-FFF2-40B4-BE49-F238E27FC236}">
                <a16:creationId xmlns:a16="http://schemas.microsoft.com/office/drawing/2014/main" id="{BD17E537-39B2-E3D7-F93A-BCD985AF43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0166972" flipH="1" flipV="1">
            <a:off x="6191815" y="2541642"/>
            <a:ext cx="1001154" cy="1174551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73BB5110-8C6E-2C7F-E272-05D3809403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3080" y="4624647"/>
            <a:ext cx="6085839" cy="2189590"/>
          </a:xfrm>
          <a:prstGeom prst="rect">
            <a:avLst/>
          </a:prstGeom>
          <a:noFill/>
          <a:effectLst>
            <a:softEdge rad="4191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6563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C12FDF-EEE4-8B3B-A9A5-0026412F2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1" y="162560"/>
            <a:ext cx="9905998" cy="1513840"/>
          </a:xfrm>
          <a:blipFill>
            <a:blip r:embed="rId2">
              <a:alphaModFix amt="21000"/>
            </a:blip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accent1">
                    <a:lumMod val="10000"/>
                  </a:schemeClr>
                </a:solidFill>
              </a:rPr>
              <a:t>Вопрос 2. Требования к работникам, допускаемым к выполнению работ в электроустановках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E7254B2-3692-30A9-F6E8-D245BD012C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4" y="1772920"/>
            <a:ext cx="6353176" cy="4922520"/>
          </a:xfrm>
          <a:ln>
            <a:solidFill>
              <a:schemeClr val="accent6">
                <a:lumMod val="75000"/>
              </a:schemeClr>
            </a:solidFill>
          </a:ln>
        </p:spPr>
        <p:txBody>
          <a:bodyPr>
            <a:normAutofit fontScale="25000" lnSpcReduction="20000"/>
          </a:bodyPr>
          <a:lstStyle/>
          <a:p>
            <a:pPr marL="0" indent="0" algn="just">
              <a:buNone/>
            </a:pPr>
            <a:r>
              <a:rPr lang="ru-RU" sz="6400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1.Работники обязаны проходить </a:t>
            </a:r>
            <a:r>
              <a:rPr lang="ru-RU" sz="6400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обучение</a:t>
            </a:r>
            <a:r>
              <a:rPr lang="ru-RU" sz="6400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 </a:t>
            </a:r>
            <a:r>
              <a:rPr lang="ru-RU" sz="6400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безопасным методам и приемам выполнения работ в электроустановках</a:t>
            </a:r>
            <a:r>
              <a:rPr lang="ru-RU" sz="6400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;</a:t>
            </a:r>
          </a:p>
          <a:p>
            <a:pPr marL="0" indent="0" algn="just">
              <a:buNone/>
            </a:pPr>
            <a:r>
              <a:rPr lang="ru-RU" sz="6400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2.Работники должны проходить </a:t>
            </a:r>
            <a:r>
              <a:rPr lang="ru-RU" sz="6400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обучение по оказанию первой помощи пострадавшему </a:t>
            </a:r>
            <a:r>
              <a:rPr lang="ru-RU" sz="6400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(в том числе приемам освобождения пострадавшего от действия электрического тока);</a:t>
            </a:r>
          </a:p>
          <a:p>
            <a:pPr marL="0" indent="0" algn="just">
              <a:buNone/>
            </a:pPr>
            <a:r>
              <a:rPr lang="ru-RU" sz="6400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3.Работник обязан </a:t>
            </a:r>
            <a:r>
              <a:rPr lang="ru-RU" sz="6400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соблюдать требования </a:t>
            </a:r>
            <a:r>
              <a:rPr lang="ru-RU" sz="6400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Правил по охране труда при эксплуатации электроустановок, инструкций по охране труда, указания, полученные при целевом и других инструктажах;</a:t>
            </a:r>
          </a:p>
          <a:p>
            <a:pPr marL="0" indent="0" algn="just">
              <a:buNone/>
            </a:pPr>
            <a:r>
              <a:rPr lang="ru-RU" sz="6400" b="0" i="0" dirty="0">
                <a:solidFill>
                  <a:schemeClr val="accent1">
                    <a:lumMod val="10000"/>
                  </a:schemeClr>
                </a:solidFill>
                <a:effectLst/>
              </a:rPr>
              <a:t>4.Работник, в случае если он не имеет права принять меры по устранению нарушений, представляющих опасность для людей, неисправностей электроустановок, машин, механизмов, приспособлений, инструмента, средств защиты, обязан </a:t>
            </a:r>
            <a:r>
              <a:rPr lang="ru-RU" sz="6400" b="1" i="0" dirty="0">
                <a:solidFill>
                  <a:schemeClr val="accent1">
                    <a:lumMod val="10000"/>
                  </a:schemeClr>
                </a:solidFill>
                <a:effectLst/>
              </a:rPr>
              <a:t>сообщить об этом своему непосредственному руководителю</a:t>
            </a:r>
            <a:r>
              <a:rPr lang="ru-RU" sz="6400" b="0" i="0" dirty="0">
                <a:solidFill>
                  <a:schemeClr val="accent1">
                    <a:lumMod val="10000"/>
                  </a:schemeClr>
                </a:solidFill>
                <a:effectLst/>
              </a:rPr>
              <a:t>;</a:t>
            </a:r>
          </a:p>
          <a:p>
            <a:pPr marL="0" indent="0" algn="just">
              <a:buNone/>
            </a:pPr>
            <a:r>
              <a:rPr lang="ru-RU" sz="6400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5. Работники, обладающие правом проведения специальных работ, </a:t>
            </a:r>
            <a:r>
              <a:rPr lang="ru-RU" sz="6400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должны иметь запись в удостоверении </a:t>
            </a:r>
            <a:r>
              <a:rPr lang="ru-RU" sz="6400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о проверке знаний правил работы в электроустановках. Удостоверение должно постоянно находиться при себе и предъявляться по требованию контролирующих работников и подлежит замене в случае изменения должности.</a:t>
            </a:r>
          </a:p>
          <a:p>
            <a:pPr marL="0" indent="0" algn="just">
              <a:buNone/>
            </a:pPr>
            <a:endParaRPr lang="ru-RU" dirty="0">
              <a:solidFill>
                <a:schemeClr val="accent1">
                  <a:lumMod val="10000"/>
                </a:schemeClr>
              </a:solidFill>
            </a:endParaRPr>
          </a:p>
          <a:p>
            <a:pPr marL="514350" indent="-514350" algn="just">
              <a:buAutoNum type="arabicPeriod"/>
            </a:pPr>
            <a:endParaRPr lang="ru-RU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98E48913-9427-1518-944F-A5A37F9A8B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000" y="2710180"/>
            <a:ext cx="4572000" cy="3048000"/>
          </a:xfrm>
          <a:prstGeom prst="rect">
            <a:avLst/>
          </a:prstGeom>
          <a:noFill/>
          <a:effectLst>
            <a:softEdge rad="139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3319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DDF8A6BC-352A-F1C0-7984-04F53CEAA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9402" y="111760"/>
            <a:ext cx="9905998" cy="80772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</a:effectLst>
              </a:rPr>
              <a:t>Группы по электробезопасности </a:t>
            </a:r>
            <a:r>
              <a:rPr lang="ru-RU" sz="2000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</a:effectLst>
              </a:rPr>
              <a:t>электротехнического (электротехнологического) персонала и </a:t>
            </a:r>
            <a:r>
              <a:rPr lang="ru-RU" sz="2000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</a:effectLst>
              </a:rPr>
              <a:t>условия их присвоения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15F334B7-C7E5-9823-E44A-3E4411DD9D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6762617"/>
              </p:ext>
            </p:extLst>
          </p:nvPr>
        </p:nvGraphicFramePr>
        <p:xfrm>
          <a:off x="1036721" y="1060768"/>
          <a:ext cx="10118558" cy="5278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2920">
                  <a:extLst>
                    <a:ext uri="{9D8B030D-6E8A-4147-A177-3AD203B41FA5}">
                      <a16:colId xmlns:a16="http://schemas.microsoft.com/office/drawing/2014/main" val="392803272"/>
                    </a:ext>
                  </a:extLst>
                </a:gridCol>
                <a:gridCol w="2648017">
                  <a:extLst>
                    <a:ext uri="{9D8B030D-6E8A-4147-A177-3AD203B41FA5}">
                      <a16:colId xmlns:a16="http://schemas.microsoft.com/office/drawing/2014/main" val="1416520093"/>
                    </a:ext>
                  </a:extLst>
                </a:gridCol>
                <a:gridCol w="1620253">
                  <a:extLst>
                    <a:ext uri="{9D8B030D-6E8A-4147-A177-3AD203B41FA5}">
                      <a16:colId xmlns:a16="http://schemas.microsoft.com/office/drawing/2014/main" val="3679324638"/>
                    </a:ext>
                  </a:extLst>
                </a:gridCol>
                <a:gridCol w="2807368">
                  <a:extLst>
                    <a:ext uri="{9D8B030D-6E8A-4147-A177-3AD203B41FA5}">
                      <a16:colId xmlns:a16="http://schemas.microsoft.com/office/drawing/2014/main" val="10810944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I</a:t>
                      </a:r>
                      <a:r>
                        <a:rPr lang="ru-RU" sz="1600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 группа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III</a:t>
                      </a:r>
                      <a:r>
                        <a:rPr lang="ru-RU" sz="1600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 группа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IV</a:t>
                      </a:r>
                      <a:r>
                        <a:rPr lang="ru-RU" sz="1600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 группа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V</a:t>
                      </a:r>
                      <a:r>
                        <a:rPr lang="ru-RU" sz="1600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 группа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90220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Перечень должностей (рабочих мест) определяет руководитель организации.</a:t>
                      </a:r>
                    </a:p>
                    <a:p>
                      <a:pPr algn="ctr"/>
                      <a:endParaRPr lang="ru-RU" sz="1600" dirty="0">
                        <a:solidFill>
                          <a:schemeClr val="accent1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Присваивается только достигшим 18 лет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Для перехода с </a:t>
                      </a:r>
                      <a:r>
                        <a:rPr lang="en-GB" sz="1600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III</a:t>
                      </a:r>
                      <a:r>
                        <a:rPr lang="ru-RU" sz="1600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 группы на</a:t>
                      </a:r>
                      <a:r>
                        <a:rPr lang="en-GB" sz="1600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 IV</a:t>
                      </a:r>
                      <a:r>
                        <a:rPr lang="ru-RU" sz="1600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 необходимо 2 месяца быть в </a:t>
                      </a:r>
                      <a:r>
                        <a:rPr lang="en-GB" sz="1600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III</a:t>
                      </a:r>
                      <a:r>
                        <a:rPr lang="ru-RU" sz="1600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 группе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Для перехода с </a:t>
                      </a:r>
                      <a:r>
                        <a:rPr lang="en-GB" sz="1600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IV</a:t>
                      </a:r>
                      <a:r>
                        <a:rPr lang="ru-RU" sz="1600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 группа в</a:t>
                      </a:r>
                      <a:r>
                        <a:rPr lang="en-GB" sz="1600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 V</a:t>
                      </a:r>
                      <a:r>
                        <a:rPr lang="ru-RU" sz="1600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 необходимо 3 месяца быть в </a:t>
                      </a:r>
                      <a:r>
                        <a:rPr lang="en-GB" sz="1600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IV</a:t>
                      </a:r>
                      <a:r>
                        <a:rPr lang="ru-RU" sz="1600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 группе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74791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Присваивается путем проведения инструктажа, по окончании которого проводится проверка знаний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Для перехода со </a:t>
                      </a:r>
                      <a:r>
                        <a:rPr lang="en-GB" sz="1600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II</a:t>
                      </a:r>
                      <a:r>
                        <a:rPr lang="ru-RU" sz="1600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 группы в </a:t>
                      </a:r>
                      <a:r>
                        <a:rPr lang="en-GB" sz="1600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III</a:t>
                      </a:r>
                      <a:r>
                        <a:rPr lang="ru-RU" sz="1600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 необходимо 1 месяц быть во </a:t>
                      </a:r>
                      <a:r>
                        <a:rPr lang="en-GB" sz="1600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II</a:t>
                      </a:r>
                      <a:r>
                        <a:rPr lang="ru-RU" sz="1600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 группе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chemeClr val="accent1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chemeClr val="accent1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67844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Присваивается работником, имеющим </a:t>
                      </a:r>
                      <a:r>
                        <a:rPr lang="en-GB" sz="1600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III </a:t>
                      </a:r>
                      <a:r>
                        <a:rPr lang="ru-RU" sz="1600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группу или специалистом по ОТ с группой </a:t>
                      </a:r>
                      <a:r>
                        <a:rPr lang="en-GB" sz="1600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IV</a:t>
                      </a:r>
                      <a:r>
                        <a:rPr lang="ru-RU" sz="1600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 или выше, назначенным руководителем организации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chemeClr val="accent1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chemeClr val="accent1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chemeClr val="accent1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8595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6855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3EB71E-0BB6-439C-7B22-C74A059AA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193040"/>
            <a:ext cx="9905998" cy="1905000"/>
          </a:xfrm>
          <a:blipFill dpi="0" rotWithShape="1">
            <a:blip r:embed="rId2">
              <a:alphaModFix amt="30000"/>
            </a:blip>
            <a:srcRect/>
            <a:tile tx="0" ty="0" sx="100000" sy="100000" flip="none" algn="tl"/>
          </a:blipFill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chemeClr val="accent1">
                    <a:lumMod val="10000"/>
                  </a:schemeClr>
                </a:solidFill>
              </a:rPr>
              <a:t>Вопрос 3. Охрана труда при осмотрах, оперативном обслуживании и технологическом управлении электроустановок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75A56A4-9E03-AE38-00F1-A2BA99278B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7493" y="2387601"/>
            <a:ext cx="7301547" cy="3708400"/>
          </a:xfrm>
          <a:ln>
            <a:solidFill>
              <a:schemeClr val="accent6">
                <a:lumMod val="75000"/>
              </a:schemeClr>
            </a:solidFill>
          </a:ln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Оперативное обслуживание электроустановок должны выполнять работники, имеющие 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V группу 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по электробезопасности (при эксплуатации электроустановок напряжением 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выше 1000 В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), 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IV группу 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(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до 1000 В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).</a:t>
            </a:r>
          </a:p>
          <a:p>
            <a:pPr algn="just"/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В электроустановках напряжением 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выше 1000 В 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работники из числа оперативного персонала, единолично обслуживающие электроустановки, и старшие по смене должны иметь группу по электробезопасности 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не ниже IV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, остальные работники в смене - группу 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не ниже III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, напряжением 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до 1000 В 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- работники из числа оперативного персонала, единолично обслуживающие электроустановки, должны иметь группу по электробезопасности 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не ниже III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.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5348CAF4-81E0-EF2D-14F5-E9422AEAA1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8588" y="2717801"/>
            <a:ext cx="4314825" cy="3048000"/>
          </a:xfrm>
          <a:prstGeom prst="rect">
            <a:avLst/>
          </a:prstGeom>
          <a:noFill/>
          <a:effectLst>
            <a:softEdge rad="1143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3959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AF27CE-D4A0-4640-DF94-B37AD0E1D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6909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</a:effectLst>
              </a:rPr>
              <a:t>Допустимые расстояния до токоведущих частей ЭУ, находящихся под напряжением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A8B3039-7E90-1D67-A499-038C0FB6681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605" t="19415" r="45658" b="16257"/>
          <a:stretch/>
        </p:blipFill>
        <p:spPr>
          <a:xfrm>
            <a:off x="224589" y="1313432"/>
            <a:ext cx="5999747" cy="546334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5EF903-BC12-C62E-CD9A-4ED5B073B28C}"/>
              </a:ext>
            </a:extLst>
          </p:cNvPr>
          <p:cNvSpPr txBox="1"/>
          <p:nvPr/>
        </p:nvSpPr>
        <p:spPr>
          <a:xfrm>
            <a:off x="6602396" y="2029168"/>
            <a:ext cx="5293895" cy="4031873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accent1">
                    <a:lumMod val="10000"/>
                  </a:schemeClr>
                </a:solidFill>
              </a:rPr>
              <a:t>Работники, не обслуживающие электроустановки, могут допускаться для осмотра в электроустановки </a:t>
            </a:r>
            <a:r>
              <a:rPr lang="ru-RU" sz="1600" b="1" dirty="0">
                <a:solidFill>
                  <a:schemeClr val="accent1">
                    <a:lumMod val="10000"/>
                  </a:schemeClr>
                </a:solidFill>
              </a:rPr>
              <a:t>в сопровождении </a:t>
            </a:r>
            <a:r>
              <a:rPr lang="ru-RU" sz="1600" dirty="0">
                <a:solidFill>
                  <a:schemeClr val="accent1">
                    <a:lumMod val="10000"/>
                  </a:schemeClr>
                </a:solidFill>
              </a:rPr>
              <a:t>оперативного персонала, обслуживающего данную электроустановку, имеющего группу IV по электробезопасности - в электроустановках напряжением выше 1000 В, и имеющего группу III по электробезопасности - в электроустановках напряжением до 1000 В, либо работника, имеющего право единоличного осмотра.</a:t>
            </a:r>
          </a:p>
          <a:p>
            <a:pPr algn="ctr"/>
            <a:endParaRPr lang="ru-RU" sz="1600" dirty="0">
              <a:solidFill>
                <a:schemeClr val="accent1">
                  <a:lumMod val="10000"/>
                </a:schemeClr>
              </a:solidFill>
            </a:endParaRPr>
          </a:p>
          <a:p>
            <a:pPr algn="ctr"/>
            <a:r>
              <a:rPr lang="ru-RU" sz="1600" dirty="0">
                <a:solidFill>
                  <a:schemeClr val="accent1">
                    <a:lumMod val="10000"/>
                  </a:schemeClr>
                </a:solidFill>
              </a:rPr>
              <a:t>Сопровождающий работник должен </a:t>
            </a:r>
            <a:r>
              <a:rPr lang="ru-RU" sz="1600" b="1" dirty="0">
                <a:solidFill>
                  <a:schemeClr val="accent1">
                    <a:lumMod val="10000"/>
                  </a:schemeClr>
                </a:solidFill>
              </a:rPr>
              <a:t>осуществлять контроль </a:t>
            </a:r>
            <a:r>
              <a:rPr lang="ru-RU" sz="1600" dirty="0">
                <a:solidFill>
                  <a:schemeClr val="accent1">
                    <a:lumMod val="10000"/>
                  </a:schemeClr>
                </a:solidFill>
              </a:rPr>
              <a:t>за безопасностью работников, допущенных в электроустановки, и </a:t>
            </a:r>
            <a:r>
              <a:rPr lang="ru-RU" sz="1600" b="1" dirty="0">
                <a:solidFill>
                  <a:schemeClr val="accent1">
                    <a:lumMod val="10000"/>
                  </a:schemeClr>
                </a:solidFill>
              </a:rPr>
              <a:t>предупреждать</a:t>
            </a:r>
            <a:r>
              <a:rPr lang="ru-RU" sz="1600" dirty="0">
                <a:solidFill>
                  <a:schemeClr val="accent1">
                    <a:lumMod val="10000"/>
                  </a:schemeClr>
                </a:solidFill>
              </a:rPr>
              <a:t> их о запрещении приближаться к токоведущим частям.</a:t>
            </a:r>
          </a:p>
        </p:txBody>
      </p:sp>
    </p:spTree>
    <p:extLst>
      <p:ext uri="{BB962C8B-B14F-4D97-AF65-F5344CB8AC3E}">
        <p14:creationId xmlns:p14="http://schemas.microsoft.com/office/powerpoint/2010/main" val="60699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CCBBDB7-7347-B55F-9C6D-26DE83280C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858" y="462046"/>
            <a:ext cx="11342571" cy="6227512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При осмотре электроустановок разрешается 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открывать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 двери щитов, сборок, пультов управления и других устройств;</a:t>
            </a:r>
          </a:p>
          <a:p>
            <a:pPr algn="just"/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При осмотре электроустановок напряжением выше 1000 В 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не допускается 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входить в помещения, камеры, не оборудованные ограждениями или барьерами. За барьеры нельзя проникать. Не допускается выполнение какой-либо работы во время осмотра;</a:t>
            </a:r>
          </a:p>
          <a:p>
            <a:pPr algn="just"/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При замыкании на землю в электроустановках напряжением 3 - 35 </a:t>
            </a:r>
            <a:r>
              <a:rPr lang="ru-RU" dirty="0" err="1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кВ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 приближаться к месту замыкания на расстояние менее 4 м в закрытом распределительном устройстве (далее - ЗРУ) и менее 8 м в открытом распределительном устройстве (далее - ОРУ) и на ВЛ допускается 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только для оперативных переключений 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с целью ликвидации замыкания и освобождения людей, попавших под напряжение. При этом следует пользоваться 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электрозащитными средствами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;</a:t>
            </a:r>
          </a:p>
          <a:p>
            <a:pPr algn="just"/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При несчастных случаях для освобождения пострадавшего от действия электрического тока напряжение должно быть 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снято немедленно 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без предварительного разрешения оперативного персонала;</a:t>
            </a:r>
          </a:p>
          <a:p>
            <a:pPr algn="just"/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Отключать и включать коммутационные аппараты и заземлители напряжением выше 1000 В с ручным приводом необходимо в 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диэлектрических перчатках и применением средств защиты лица от воздействия электрической дуги;</a:t>
            </a:r>
          </a:p>
          <a:p>
            <a:pPr algn="just"/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Снимать и устанавливать предохранители следует при 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снятом напряжении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;</a:t>
            </a:r>
          </a:p>
          <a:p>
            <a:pPr algn="just"/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Допускается снимать и устанавливать предохранители, находящиеся под напряжением, но 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без нагрузки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;</a:t>
            </a:r>
          </a:p>
          <a:p>
            <a:pPr algn="just"/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Ключи от электроустановок 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должны быть пронумерованы и храниться в запираемом ящике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. Один комплект должен быть запасным.</a:t>
            </a:r>
          </a:p>
          <a:p>
            <a:pPr algn="just"/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Выдача и возврат ключей должны фиксироваться в </a:t>
            </a:r>
            <a:r>
              <a:rPr lang="ru-RU" b="1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журнале произвольной формы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, предусматривающей дату, время выдачи и возврата ключей, номер или наименование ключа, наименование помещения, подпись работника, выдавшего ключ, а также подпись работника, получившего ключ.</a:t>
            </a:r>
          </a:p>
        </p:txBody>
      </p:sp>
      <p:pic>
        <p:nvPicPr>
          <p:cNvPr id="4" name="Рисунок 3" descr="Одна шестеренка">
            <a:extLst>
              <a:ext uri="{FF2B5EF4-FFF2-40B4-BE49-F238E27FC236}">
                <a16:creationId xmlns:a16="http://schemas.microsoft.com/office/drawing/2014/main" id="{31C1A6E6-9739-4675-AC13-A6134DF3D6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5549" y="677579"/>
            <a:ext cx="314960" cy="314960"/>
          </a:xfrm>
          <a:prstGeom prst="rect">
            <a:avLst/>
          </a:prstGeom>
        </p:spPr>
      </p:pic>
      <p:pic>
        <p:nvPicPr>
          <p:cNvPr id="5" name="Рисунок 4" descr="Одна шестеренка">
            <a:extLst>
              <a:ext uri="{FF2B5EF4-FFF2-40B4-BE49-F238E27FC236}">
                <a16:creationId xmlns:a16="http://schemas.microsoft.com/office/drawing/2014/main" id="{00600FAB-B3FE-31FA-1F92-79F5825457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5709" y="1247742"/>
            <a:ext cx="314960" cy="314960"/>
          </a:xfrm>
          <a:prstGeom prst="rect">
            <a:avLst/>
          </a:prstGeom>
        </p:spPr>
      </p:pic>
      <p:pic>
        <p:nvPicPr>
          <p:cNvPr id="6" name="Рисунок 5" descr="Одна шестеренка">
            <a:extLst>
              <a:ext uri="{FF2B5EF4-FFF2-40B4-BE49-F238E27FC236}">
                <a16:creationId xmlns:a16="http://schemas.microsoft.com/office/drawing/2014/main" id="{90423F46-D742-F396-206E-0384B946AA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5709" y="2009541"/>
            <a:ext cx="314960" cy="314960"/>
          </a:xfrm>
          <a:prstGeom prst="rect">
            <a:avLst/>
          </a:prstGeom>
        </p:spPr>
      </p:pic>
      <p:pic>
        <p:nvPicPr>
          <p:cNvPr id="7" name="Рисунок 6" descr="Одна шестеренка">
            <a:extLst>
              <a:ext uri="{FF2B5EF4-FFF2-40B4-BE49-F238E27FC236}">
                <a16:creationId xmlns:a16="http://schemas.microsoft.com/office/drawing/2014/main" id="{8DECB613-2F18-0EC5-174B-0B6E06A196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5709" y="3185160"/>
            <a:ext cx="314960" cy="314960"/>
          </a:xfrm>
          <a:prstGeom prst="rect">
            <a:avLst/>
          </a:prstGeom>
        </p:spPr>
      </p:pic>
      <p:pic>
        <p:nvPicPr>
          <p:cNvPr id="8" name="Рисунок 7" descr="Одна шестеренка">
            <a:extLst>
              <a:ext uri="{FF2B5EF4-FFF2-40B4-BE49-F238E27FC236}">
                <a16:creationId xmlns:a16="http://schemas.microsoft.com/office/drawing/2014/main" id="{A0FFCCBA-D1BB-C7CD-AEA7-47DF4A1229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5549" y="3702919"/>
            <a:ext cx="314960" cy="314960"/>
          </a:xfrm>
          <a:prstGeom prst="rect">
            <a:avLst/>
          </a:prstGeom>
        </p:spPr>
      </p:pic>
      <p:pic>
        <p:nvPicPr>
          <p:cNvPr id="9" name="Рисунок 8" descr="Одна шестеренка">
            <a:extLst>
              <a:ext uri="{FF2B5EF4-FFF2-40B4-BE49-F238E27FC236}">
                <a16:creationId xmlns:a16="http://schemas.microsoft.com/office/drawing/2014/main" id="{F6934E31-15C1-AA05-FC9A-3B2A9320A2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5709" y="4430562"/>
            <a:ext cx="314960" cy="314960"/>
          </a:xfrm>
          <a:prstGeom prst="rect">
            <a:avLst/>
          </a:prstGeom>
        </p:spPr>
      </p:pic>
      <p:pic>
        <p:nvPicPr>
          <p:cNvPr id="10" name="Рисунок 9" descr="Одна шестеренка">
            <a:extLst>
              <a:ext uri="{FF2B5EF4-FFF2-40B4-BE49-F238E27FC236}">
                <a16:creationId xmlns:a16="http://schemas.microsoft.com/office/drawing/2014/main" id="{248D9E31-03F3-A806-F4E0-6242B86A40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5549" y="4776002"/>
            <a:ext cx="314960" cy="314960"/>
          </a:xfrm>
          <a:prstGeom prst="rect">
            <a:avLst/>
          </a:prstGeom>
        </p:spPr>
      </p:pic>
      <p:pic>
        <p:nvPicPr>
          <p:cNvPr id="11" name="Рисунок 10" descr="Одна шестеренка">
            <a:extLst>
              <a:ext uri="{FF2B5EF4-FFF2-40B4-BE49-F238E27FC236}">
                <a16:creationId xmlns:a16="http://schemas.microsoft.com/office/drawing/2014/main" id="{E1C7E8F6-030A-E570-6207-9B05E8A21C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5549" y="5130800"/>
            <a:ext cx="314960" cy="314960"/>
          </a:xfrm>
          <a:prstGeom prst="rect">
            <a:avLst/>
          </a:prstGeom>
        </p:spPr>
      </p:pic>
      <p:pic>
        <p:nvPicPr>
          <p:cNvPr id="12" name="Рисунок 11" descr="Одна шестеренка">
            <a:extLst>
              <a:ext uri="{FF2B5EF4-FFF2-40B4-BE49-F238E27FC236}">
                <a16:creationId xmlns:a16="http://schemas.microsoft.com/office/drawing/2014/main" id="{88C2F47C-93E0-96FF-8827-6662E39658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5549" y="5654040"/>
            <a:ext cx="314960" cy="31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97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89FB83-2224-C6C4-ED35-BAE90726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1" y="203200"/>
            <a:ext cx="9905998" cy="1310640"/>
          </a:xfrm>
          <a:blipFill>
            <a:blip r:embed="rId2">
              <a:alphaModFix amt="21000"/>
            </a:blip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accent1">
                    <a:lumMod val="10000"/>
                  </a:schemeClr>
                </a:solidFill>
              </a:rPr>
              <a:t>Вопрос 4. Охрана труда при производстве работ в действующих электроустановках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43B39AE6-292B-6655-8291-C8DE058C9AC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5349665"/>
              </p:ext>
            </p:extLst>
          </p:nvPr>
        </p:nvGraphicFramePr>
        <p:xfrm>
          <a:off x="379412" y="1661160"/>
          <a:ext cx="11589066" cy="2095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91468">
                  <a:extLst>
                    <a:ext uri="{9D8B030D-6E8A-4147-A177-3AD203B41FA5}">
                      <a16:colId xmlns:a16="http://schemas.microsoft.com/office/drawing/2014/main" val="1621533347"/>
                    </a:ext>
                  </a:extLst>
                </a:gridCol>
                <a:gridCol w="2702560">
                  <a:extLst>
                    <a:ext uri="{9D8B030D-6E8A-4147-A177-3AD203B41FA5}">
                      <a16:colId xmlns:a16="http://schemas.microsoft.com/office/drawing/2014/main" val="4137145765"/>
                    </a:ext>
                  </a:extLst>
                </a:gridCol>
                <a:gridCol w="3495038">
                  <a:extLst>
                    <a:ext uri="{9D8B030D-6E8A-4147-A177-3AD203B41FA5}">
                      <a16:colId xmlns:a16="http://schemas.microsoft.com/office/drawing/2014/main" val="2179744700"/>
                    </a:ext>
                  </a:extLst>
                </a:gridCol>
              </a:tblGrid>
              <a:tr h="286901"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Работы в действующих электроустановках должны проводиться</a:t>
                      </a:r>
                    </a:p>
                  </a:txBody>
                  <a:tcPr marL="86138" marR="86138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7146872"/>
                  </a:ext>
                </a:extLst>
              </a:tr>
              <a:tr h="1729859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По наряд-допуску. Определяет:</a:t>
                      </a:r>
                    </a:p>
                    <a:p>
                      <a:pPr algn="ctr"/>
                      <a:r>
                        <a:rPr lang="ru-RU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-содержание, место, время работ</a:t>
                      </a:r>
                    </a:p>
                    <a:p>
                      <a:pPr algn="ctr"/>
                      <a:r>
                        <a:rPr lang="ru-RU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-условия безопасного проведения</a:t>
                      </a:r>
                    </a:p>
                    <a:p>
                      <a:pPr algn="ctr"/>
                      <a:r>
                        <a:rPr lang="ru-RU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-состав бригады</a:t>
                      </a:r>
                    </a:p>
                    <a:p>
                      <a:pPr algn="ctr"/>
                      <a:r>
                        <a:rPr lang="ru-RU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-ответственных за ведение работ работников</a:t>
                      </a:r>
                    </a:p>
                  </a:txBody>
                  <a:tcPr marL="86138" marR="8613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По распоряжению</a:t>
                      </a:r>
                    </a:p>
                  </a:txBody>
                  <a:tcPr marL="86138" marR="8613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На основании перечня работ, выполняемых в порядке текущей эксплуатации</a:t>
                      </a:r>
                    </a:p>
                  </a:txBody>
                  <a:tcPr marL="86138" marR="86138"/>
                </a:tc>
                <a:extLst>
                  <a:ext uri="{0D108BD9-81ED-4DB2-BD59-A6C34878D82A}">
                    <a16:rowId xmlns:a16="http://schemas.microsoft.com/office/drawing/2014/main" val="902167866"/>
                  </a:ext>
                </a:extLst>
              </a:tr>
            </a:tbl>
          </a:graphicData>
        </a:graphic>
      </p:graphicFrame>
      <p:graphicFrame>
        <p:nvGraphicFramePr>
          <p:cNvPr id="6" name="Объект 3">
            <a:extLst>
              <a:ext uri="{FF2B5EF4-FFF2-40B4-BE49-F238E27FC236}">
                <a16:creationId xmlns:a16="http://schemas.microsoft.com/office/drawing/2014/main" id="{9FB1A2A1-CDB3-AC3B-8DC3-27C58BEB18C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39825172"/>
              </p:ext>
            </p:extLst>
          </p:nvPr>
        </p:nvGraphicFramePr>
        <p:xfrm>
          <a:off x="379412" y="3997960"/>
          <a:ext cx="11589066" cy="2656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3022">
                  <a:extLst>
                    <a:ext uri="{9D8B030D-6E8A-4147-A177-3AD203B41FA5}">
                      <a16:colId xmlns:a16="http://schemas.microsoft.com/office/drawing/2014/main" val="1621533347"/>
                    </a:ext>
                  </a:extLst>
                </a:gridCol>
                <a:gridCol w="3863022">
                  <a:extLst>
                    <a:ext uri="{9D8B030D-6E8A-4147-A177-3AD203B41FA5}">
                      <a16:colId xmlns:a16="http://schemas.microsoft.com/office/drawing/2014/main" val="4137145765"/>
                    </a:ext>
                  </a:extLst>
                </a:gridCol>
                <a:gridCol w="3863022">
                  <a:extLst>
                    <a:ext uri="{9D8B030D-6E8A-4147-A177-3AD203B41FA5}">
                      <a16:colId xmlns:a16="http://schemas.microsoft.com/office/drawing/2014/main" val="2179744700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В электроустановках напряжением до 1000В при работе под напряжением необходимо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71468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Снять напряжение с расположенных вблизи рабочего места других токоведущих частей, находящихся под напряжением, к которым возможно случайное прикосновение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Работать в диэлектрических галошах или стоя на изолирующей подставке либо на резиновом диэлектрическом ковре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accent1">
                              <a:lumMod val="10000"/>
                            </a:schemeClr>
                          </a:solidFill>
                        </a:rPr>
                        <a:t>Применять изолированный или изолирующий инструмент, предназначенный для работ под напряжением на токоведущих частях, и пользоваться диэлектрическими перчатками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2167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4008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Другая 3">
      <a:dk1>
        <a:srgbClr val="A5A5A5"/>
      </a:dk1>
      <a:lt1>
        <a:sysClr val="window" lastClr="FFFFFF"/>
      </a:lt1>
      <a:dk2>
        <a:srgbClr val="F2F2F2"/>
      </a:dk2>
      <a:lt2>
        <a:srgbClr val="EBEBEB"/>
      </a:lt2>
      <a:accent1>
        <a:srgbClr val="E9E0F9"/>
      </a:accent1>
      <a:accent2>
        <a:srgbClr val="BDA3EE"/>
      </a:accent2>
      <a:accent3>
        <a:srgbClr val="4BC298"/>
      </a:accent3>
      <a:accent4>
        <a:srgbClr val="4CB5D3"/>
      </a:accent4>
      <a:accent5>
        <a:srgbClr val="9167E3"/>
      </a:accent5>
      <a:accent6>
        <a:srgbClr val="A5A5A5"/>
      </a:accent6>
      <a:hlink>
        <a:srgbClr val="E19520"/>
      </a:hlink>
      <a:folHlink>
        <a:srgbClr val="E8B15D"/>
      </a:folHlink>
    </a:clrScheme>
    <a:fontScheme name="Сетка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DD1DAD52-B525-46B5-8E87-60EE23581B9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TM03457485[[fn=Сетка]]</Template>
  <TotalTime>224</TotalTime>
  <Words>2871</Words>
  <Application>Microsoft Office PowerPoint</Application>
  <PresentationFormat>Широкоэкранный</PresentationFormat>
  <Paragraphs>183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Arial</vt:lpstr>
      <vt:lpstr>Calibri</vt:lpstr>
      <vt:lpstr>Century Gothic</vt:lpstr>
      <vt:lpstr>Times New Roman</vt:lpstr>
      <vt:lpstr>Сетка</vt:lpstr>
      <vt:lpstr>Тема 1. Правила по охране труда при эксплуатации электроустановок</vt:lpstr>
      <vt:lpstr>ВВЕДЕНИЕ</vt:lpstr>
      <vt:lpstr>Вопрос 1. Область применения Правил по охране труда при эксплуатации электроустановок </vt:lpstr>
      <vt:lpstr>Вопрос 2. Требования к работникам, допускаемым к выполнению работ в электроустановках</vt:lpstr>
      <vt:lpstr>Группы по электробезопасности электротехнического (электротехнологического) персонала и условия их присвоения</vt:lpstr>
      <vt:lpstr>Вопрос 3. Охрана труда при осмотрах, оперативном обслуживании и технологическом управлении электроустановок</vt:lpstr>
      <vt:lpstr>Допустимые расстояния до токоведущих частей ЭУ, находящихся под напряжением </vt:lpstr>
      <vt:lpstr>Презентация PowerPoint</vt:lpstr>
      <vt:lpstr>Вопрос 4. Охрана труда при производстве работ в действующих электроустановках</vt:lpstr>
      <vt:lpstr>Вопрос 5. Организационные мероприятия по обеспечению безопасного проведения работ в электроустановках. </vt:lpstr>
      <vt:lpstr>Дополнительные обязанности работников, ответственных за безопасное ведение работ</vt:lpstr>
      <vt:lpstr>Вопрос 6. Организация работ в электроустановках с оформлением наряда-допуска</vt:lpstr>
      <vt:lpstr>Презентация PowerPoint</vt:lpstr>
      <vt:lpstr>Вопрос 7. Организация работ в электроустановках по распоряжению</vt:lpstr>
      <vt:lpstr>Вопрос 8. Охрана труда при организации работ в электроустановках, выполняемых по перечню работ в порядке текущей эксплуатации</vt:lpstr>
      <vt:lpstr>Вопрос 10. Вывешивание запрещающих плакатов</vt:lpstr>
      <vt:lpstr>Вопрос 12. Охрана труда при выполнении работ на воздушных линиях электропередачи</vt:lpstr>
      <vt:lpstr>Презентация PowerPoint</vt:lpstr>
      <vt:lpstr>Вопрос 13. Охрана труда при работе с переносным электроинструментом и светильниками, ручными электрическими машинами, разделительными трансформаторами</vt:lpstr>
      <vt:lpstr>Презентация PowerPoint</vt:lpstr>
      <vt:lpstr>Вопрос 14. Охрана труда при организации работ командированного персонала</vt:lpstr>
      <vt:lpstr>Вопрос 15. Охрана труда при допуске персонала строительно-монтажных организаций к работам в действующих электроустановках и в охранной зоне линий электропередачи </vt:lpstr>
      <vt:lpstr>ЗАКЛЮЧЕНИЕ</vt:lpstr>
      <vt:lpstr>СПИСОК ЛИТЕРАТУРЫ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Юлия Дорошенко</dc:creator>
  <cp:lastModifiedBy>Юлия Дорошенко</cp:lastModifiedBy>
  <cp:revision>3</cp:revision>
  <dcterms:created xsi:type="dcterms:W3CDTF">2025-01-12T16:24:23Z</dcterms:created>
  <dcterms:modified xsi:type="dcterms:W3CDTF">2025-01-13T19:57:47Z</dcterms:modified>
</cp:coreProperties>
</file>